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'1.0' encoding='UTF-8' standalone='yes'?>
<Relationships xmlns="http://schemas.openxmlformats.org/package/2006/relationships"><Relationship Id="Ra3007d0cd7554a22" Type="http://schemas.openxmlformats.org/officeDocument/2006/relationships/officeDocument" Target="ppt/presentation.xml"/><Relationship Id="Rdf0a64b05cff4bdb" Type="http://schemas.openxmlformats.org/officeDocument/2006/relationships/extended-properties" Target="docProps/app.xml"/><Relationship Id="Red0c4702e45346ec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525fd1565bc4ac2"/>
  </p:sldMasterIdLst>
  <p:notesMasterIdLst>
    <p:notesMasterId xmlns:r="http://schemas.openxmlformats.org/officeDocument/2006/relationships" r:id="R05e2907c6c8c4cf2"/>
  </p:notesMasterIdLst>
  <p:sldIdLst>
    <p:sldId xmlns:r="http://schemas.openxmlformats.org/officeDocument/2006/relationships" id="256" r:id="R8907595262ef4af4"/>
    <p:sldId xmlns:r="http://schemas.openxmlformats.org/officeDocument/2006/relationships" id="257" r:id="Rc371674c60e84eb9"/>
    <p:sldId xmlns:r="http://schemas.openxmlformats.org/officeDocument/2006/relationships" id="258" r:id="R5d30b5e5b6ce4541"/>
    <p:sldId xmlns:r="http://schemas.openxmlformats.org/officeDocument/2006/relationships" id="259" r:id="R20c4d051bdfe439f"/>
    <p:sldId xmlns:r="http://schemas.openxmlformats.org/officeDocument/2006/relationships" id="260" r:id="Rdbdb5e91e83d4bff"/>
    <p:sldId xmlns:r="http://schemas.openxmlformats.org/officeDocument/2006/relationships" id="261" r:id="Reda667241d0d48e8"/>
    <p:sldId xmlns:r="http://schemas.openxmlformats.org/officeDocument/2006/relationships" id="262" r:id="R5332b9bee8544604"/>
    <p:sldId xmlns:r="http://schemas.openxmlformats.org/officeDocument/2006/relationships" id="263" r:id="R6632e455196f4f6f"/>
    <p:sldId xmlns:r="http://schemas.openxmlformats.org/officeDocument/2006/relationships" id="264" r:id="R257eb1d185414307"/>
    <p:sldId xmlns:r="http://schemas.openxmlformats.org/officeDocument/2006/relationships" id="265" r:id="Rc9cfb130c39e469c"/>
    <p:sldId xmlns:r="http://schemas.openxmlformats.org/officeDocument/2006/relationships" id="266" r:id="R9764274dfaa64c2d"/>
    <p:sldId xmlns:r="http://schemas.openxmlformats.org/officeDocument/2006/relationships" id="267" r:id="R4cadb33ed93f478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 standalone='yes'?>
<Relationships xmlns="http://schemas.openxmlformats.org/package/2006/relationships"><Relationship Id="R05e2907c6c8c4cf2" Type="http://schemas.openxmlformats.org/officeDocument/2006/relationships/notesMaster" Target="notesMasters/notesMaster1.xml"/><Relationship Id="R20c4d051bdfe439f" Type="http://schemas.openxmlformats.org/officeDocument/2006/relationships/slide" Target="slides/slide4.xml"/><Relationship Id="R257eb1d185414307" Type="http://schemas.openxmlformats.org/officeDocument/2006/relationships/slide" Target="slides/slide9.xml"/><Relationship Id="R294444430fb846ef" Type="http://schemas.openxmlformats.org/officeDocument/2006/relationships/presProps" Target="presProps.xml"/><Relationship Id="R37c0f4ad697044c3" Type="http://schemas.openxmlformats.org/officeDocument/2006/relationships/theme" Target="theme/theme1.xml"/><Relationship Id="R4cadb33ed93f478d" Type="http://schemas.openxmlformats.org/officeDocument/2006/relationships/slide" Target="slides/slide12.xml"/><Relationship Id="R5332b9bee8544604" Type="http://schemas.openxmlformats.org/officeDocument/2006/relationships/slide" Target="slides/slide7.xml"/><Relationship Id="R5d30b5e5b6ce4541" Type="http://schemas.openxmlformats.org/officeDocument/2006/relationships/slide" Target="slides/slide3.xml"/><Relationship Id="R6632e455196f4f6f" Type="http://schemas.openxmlformats.org/officeDocument/2006/relationships/slide" Target="slides/slide8.xml"/><Relationship Id="R8907595262ef4af4" Type="http://schemas.openxmlformats.org/officeDocument/2006/relationships/slide" Target="slides/slide1.xml"/><Relationship Id="R9764274dfaa64c2d" Type="http://schemas.openxmlformats.org/officeDocument/2006/relationships/slide" Target="slides/slide11.xml"/><Relationship Id="Rb289738d452a4de7" Type="http://schemas.openxmlformats.org/officeDocument/2006/relationships/tableStyles" Target="tableStyles.xml"/><Relationship Id="Rc371674c60e84eb9" Type="http://schemas.openxmlformats.org/officeDocument/2006/relationships/slide" Target="slides/slide2.xml"/><Relationship Id="Rc9cfb130c39e469c" Type="http://schemas.openxmlformats.org/officeDocument/2006/relationships/slide" Target="slides/slide10.xml"/><Relationship Id="Rd525fd1565bc4ac2" Type="http://schemas.openxmlformats.org/officeDocument/2006/relationships/slideMaster" Target="slideMasters/slideMaster1.xml"/><Relationship Id="Rdbdb5e91e83d4bff" Type="http://schemas.openxmlformats.org/officeDocument/2006/relationships/slide" Target="slides/slide5.xml"/><Relationship Id="Reda667241d0d48e8" Type="http://schemas.openxmlformats.org/officeDocument/2006/relationships/slide" Target="slides/slide6.xml"/></Relationships>
</file>

<file path=ppt/notesMasters/_rels/notesMaster1.xml.rels><?xml version='1.0' encoding='UTF-8' standalone='yes'?>
<Relationships xmlns="http://schemas.openxmlformats.org/package/2006/relationships"><Relationship Id="Re328ed21341042ee" Type="http://schemas.openxmlformats.org/officeDocument/2006/relationships/theme" Target="theme/theme3.xml"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<?xml version='1.0' encoding='UTF-8' standalone='yes'?>
<Relationships xmlns="http://schemas.openxmlformats.org/package/2006/relationships"><Relationship Id="Rd611569a09724873" Type="http://schemas.openxmlformats.org/officeDocument/2006/relationships/slide" Target="../slides/slide1.xml"/><Relationship Id="Re9ea95c85e114b4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3f2a2a095cf74659" Type="http://schemas.openxmlformats.org/officeDocument/2006/relationships/slide" Target="../slides/slide2.xml"/><Relationship Id="Raacf976a8d4845e8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80733545658243b9" Type="http://schemas.openxmlformats.org/officeDocument/2006/relationships/slide" Target="../slides/slide3.xml"/><Relationship Id="R84bf31318f6140c4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27e4386b72cb4924" Type="http://schemas.openxmlformats.org/officeDocument/2006/relationships/notesMaster" Target="../notesMasters/notesMaster1.xml"/><Relationship Id="R3a00f94ef0074819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d02d169bcf9649fa" Type="http://schemas.openxmlformats.org/officeDocument/2006/relationships/slide" Target="../slides/slide5.xml"/><Relationship Id="Rd9c9a9a31cb74b1e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51d3577bb3ce431e" Type="http://schemas.openxmlformats.org/officeDocument/2006/relationships/notesMaster" Target="../notesMasters/notesMaster1.xml"/><Relationship Id="Rdb59dd082d76464f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2cf758eecb894ed0" Type="http://schemas.openxmlformats.org/officeDocument/2006/relationships/slide" Target="../slides/slide7.xml"/><Relationship Id="R734b8347aa32463e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58fd585569394e13" Type="http://schemas.openxmlformats.org/officeDocument/2006/relationships/notesMaster" Target="../notesMasters/notesMaster1.xml"/><Relationship Id="R64562a91a3524f3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276d5fe7746e4f80" Type="http://schemas.openxmlformats.org/officeDocument/2006/relationships/notesMaster" Target="../notesMasters/notesMaster1.xml"/><Relationship Id="Re39b1b17b57048cb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65d41fd68c6f45ab" Type="http://schemas.openxmlformats.org/officeDocument/2006/relationships/notesMaster" Target="../notesMasters/notesMaster1.xml"/><Relationship Id="R692f089907c94529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ac2e4d618765417d" Type="http://schemas.openxmlformats.org/officeDocument/2006/relationships/notesMaster" Target="../notesMasters/notesMaster1.xml"/><Relationship Id="Rc8e1b13b31a34cdc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237ac44886574ecd" Type="http://schemas.openxmlformats.org/officeDocument/2006/relationships/notesMaster" Target="../notesMasters/notesMaster1.xml"/><Relationship Id="Rdb8e0fe0c96c4b6d" Type="http://schemas.openxmlformats.org/officeDocument/2006/relationships/slide" Target="../slides/slide12.xml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Render conceptual de las salas deportivas del Bloque 1.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CF U509, U510, U638 y 350749. No sumar superficie útil, construida y deportiva exterior como si fueran una misma magnitud. La terraza propuesta no incrementa los totales registrales presentados.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Corrección expresa de la propiedad. Plano 02 Planta primera edificio piscina y sotano 2 bloque 1.pdf. La escalera interior es una alternativa pendiente de diseño.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Fuentes: concepto inicial y planos A.D.T.A.C. Usos potenciales sujetos a proyecto, acondicionamiento y autorizaciones aplicables. No se afirman medidas reglamentarias de las pistas.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Hipótesis de explotación, no servicios existentes. Referencias de oferta local consultadas el 23/09/2026: https://pilatescluj.ro/ , https://biohaq.ro/ y https://cryomedica.ro/despre/ . La presencia de operadores no demuestra demanda insatisfecha.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Plano de anteproyecto A.D.T.A.C. Las etiquetas de superficies de propuesta se omiten.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Plano de anteproyecto A.D.T.A.C. Las etiquetas de superficies de propuesta se omiten.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Plano de anteproyecto A.D.T.A.C. Las etiquetas de superficies de propuesta se omiten.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Visualización conceptual de la versión inicial. No muestra ni acredita conexiones entre edificios.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Visualización conceptual generada para ilustrar una posibilidad de uso. No reproduce con precisión los planos ni representa una instalación existente.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Nueva visualización conceptual con edificio residencial de referencia al fondo. El enlace no se representa con precisión geométrica en esta imagen.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Nueva hipótesis solicitada por la propiedad. Visualización orientativa, sin verificar viabilidad técnica ni permisos.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'1.0' encoding='UTF-8' standalone='yes'?>
<Relationships xmlns="http://schemas.openxmlformats.org/package/2006/relationships"><Relationship Id="R40eac0e3bc2140c3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<?xml version='1.0' encoding='UTF-8' standalone='yes'?>
<Relationships xmlns="http://schemas.openxmlformats.org/package/2006/relationships"><Relationship Id="R655c701da8c7420e" Type="http://schemas.openxmlformats.org/officeDocument/2006/relationships/slideLayout" Target="../slideLayouts/slideLayout1.xml"/><Relationship Id="R707ed0c3690a43d4" Type="http://schemas.openxmlformats.org/officeDocument/2006/relationships/theme" Target="theme/theme2.xml"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55c701da8c7420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Id="R642094c328e7441c" Type="http://schemas.openxmlformats.org/officeDocument/2006/relationships/notesSlide" Target="../notesSlides/notesSlide1.xml"/><Relationship Id="R9a32e5987fa847a2" Type="http://schemas.openxmlformats.org/officeDocument/2006/relationships/slideLayout" Target="../slideLayouts/slideLayout1.xml"/><Relationship Id="Rbaa3ec726b11449e" Type="http://schemas.openxmlformats.org/officeDocument/2006/relationships/image" Target="../media/image2.png"/><Relationship Id="Reabe77135f314fd3" Type="http://schemas.openxmlformats.org/officeDocument/2006/relationships/image" Target="../media/image.png"/><Relationship Id="rId5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b033b4fa41b64deb" Type="http://schemas.openxmlformats.org/officeDocument/2006/relationships/slideLayout" Target="../slideLayouts/slideLayout1.xml"/><Relationship Id="Rf1d0135098704d67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3dc268dc371049eb" Type="http://schemas.openxmlformats.org/officeDocument/2006/relationships/image" Target="../media/image3.png"/><Relationship Id="R448fc4c6d4bf4071" Type="http://schemas.openxmlformats.org/officeDocument/2006/relationships/notesSlide" Target="../notesSlides/notesSlide3.xml"/><Relationship Id="Rc2096b6058224c7e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6c0b4b58297e4e7a" Type="http://schemas.openxmlformats.org/officeDocument/2006/relationships/slideLayout" Target="../slideLayouts/slideLayout1.xml"/><Relationship Id="Rea8289bbb33545b8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04f5b7821a864fec" Type="http://schemas.openxmlformats.org/officeDocument/2006/relationships/slideLayout" Target="../slideLayouts/slideLayout1.xml"/><Relationship Id="R6978154fd54d4da8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2061eaec518a4afd" Type="http://schemas.openxmlformats.org/officeDocument/2006/relationships/slideLayout" Target="../slideLayouts/slideLayout1.xml"/><Relationship Id="R2845f68699034857" Type="http://schemas.openxmlformats.org/officeDocument/2006/relationships/notesSlide" Target="../notesSlides/notesSlide6.xml"/><Relationship Id="R4e110323ddb54b6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c97025c314f44dff" Type="http://schemas.openxmlformats.org/officeDocument/2006/relationships/notesSlide" Target="../notesSlides/notesSlide7.xml"/><Relationship Id="Rd370c37b69b9424f" Type="http://schemas.openxmlformats.org/officeDocument/2006/relationships/image" Target="../media/image5.png"/><Relationship Id="Rfa68095a3cdd4d3e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06a4477cd5b54bf7" Type="http://schemas.openxmlformats.org/officeDocument/2006/relationships/notesSlide" Target="../notesSlides/notesSlide8.xml"/><Relationship Id="R750338390d5f46e8" Type="http://schemas.openxmlformats.org/officeDocument/2006/relationships/image" Target="../media/image6.png"/><Relationship Id="Rdf82fa77fcd746f5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1b8c0dfcdf004cc2" Type="http://schemas.openxmlformats.org/officeDocument/2006/relationships/image" Target="../media/image7.png"/><Relationship Id="Rba409b3acd4540c7" Type="http://schemas.openxmlformats.org/officeDocument/2006/relationships/notesSlide" Target="../notesSlides/notesSlide9.xml"/><Relationship Id="Rfa4ce295da8c4eab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364e4ba0d02a474e" Type="http://schemas.openxmlformats.org/officeDocument/2006/relationships/notesSlide" Target="../notesSlides/notesSlide10.xml"/><Relationship Id="R44c7868842f84c44" Type="http://schemas.openxmlformats.org/officeDocument/2006/relationships/slideLayout" Target="../slideLayouts/slideLayout1.xml"/><Relationship Id="Rd309ae9f680d4613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13e0e346f7dd42da" Type="http://schemas.openxmlformats.org/officeDocument/2006/relationships/image" Target="../media/image9.png"/><Relationship Id="R6122af3414864a6a" Type="http://schemas.openxmlformats.org/officeDocument/2006/relationships/notesSlide" Target="../notesSlides/notesSlide11.xml"/><Relationship Id="R76cebec01dbd4560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2aa5dd3403524a3b" Type="http://schemas.openxmlformats.org/officeDocument/2006/relationships/slideLayout" Target="../slideLayouts/slideLayout1.xml"/><Relationship Id="R34929751570b436f" Type="http://schemas.openxmlformats.org/officeDocument/2006/relationships/notesSlide" Target="../notesSlides/notesSlide12.xml"/><Relationship Id="Rbec8cc6bad91467f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2233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be77135f314fd3"/>
          <a:srcRect xmlns:a="http://schemas.openxmlformats.org/drawingml/2006/main" l="22917" t="0" r="2291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762500" y="0"/>
            <a:ext cx="742950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6337E9-6333-46D5-B268-E07142746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3714750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6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POSIBIL COMPLEX</a:t>
            </a:r>
          </a:p>
          <a:p xmlns:a="http://schemas.openxmlformats.org/drawingml/2006/main">
            <a:pPr algn="l">
              <a:defRPr sz="26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6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SPORTIV</a:t>
            </a:r>
          </a:p>
          <a:p xmlns:a="http://schemas.openxmlformats.org/drawingml/2006/main">
            <a:pPr algn="l">
              <a:defRPr sz="26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6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INTEGRAT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D420F9-F1F3-493A-BB87-3555BE2D4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3619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Concept de integrare</a:t>
            </a:r>
          </a:p>
          <a:p xmlns:a="http://schemas.openxmlformats.org/drawingml/2006/main">
            <a:pPr algn="l">
              <a:defRPr sz="15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Blocul 1 și clădirea piscinei</a:t>
            </a:r>
          </a:p>
        </p:txBody>
      </p:sp>
      <p:sp xmlns:a="http://schemas.openxmlformats.org/drawingml/2006/main">
        <p:nvSpPr>
          <p:cNvPr id="6" name="Rectangle 5"/>
          <p:cNvSpPr/>
          <p:nvPr/>
        </p:nvSpPr>
        <p:spPr>
          <a:xfrm>
            <a:off x="612648" y="630936"/>
            <a:ext cx="2743200" cy="658368"/>
          </a:xfrm>
          <a:prstGeom prst="rect">
            <a:avLst/>
          </a:prstGeom>
          <a:solidFill>
            <a:srgbClr val="265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 xmlns:a="http://schemas.openxmlformats.org/drawingml/2006/main" xmlns:r="http://schemas.openxmlformats.org/officeDocument/2006/relationships">
        <p:nvPicPr>
          <p:cNvPr id="7" name="Picture 6" descr="imocentral-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376" y="704087"/>
            <a:ext cx="481942" cy="512063"/>
          </a:xfrm>
          <a:prstGeom prst="rect">
            <a:avLst/>
          </a:prstGeom>
        </p:spPr>
      </p:pic>
      <p:sp xmlns:a="http://schemas.openxmlformats.org/drawingml/2006/main">
        <p:nvSpPr>
          <p:cNvPr id="8" name="TextBox 7"/>
          <p:cNvSpPr txBox="1"/>
          <p:nvPr/>
        </p:nvSpPr>
        <p:spPr>
          <a:xfrm>
            <a:off x="1271016" y="749808"/>
            <a:ext cx="2020824" cy="521207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r>
              <a:rPr b="1" sz="1700">
                <a:solidFill>
                  <a:srgbClr val="FFFFFF"/>
                </a:solidFill>
                <a:latin typeface="Arial"/>
              </a:rPr>
              <a:t>IMO CENTRAL</a:t>
            </a:r>
          </a:p>
        </p:txBody>
      </p:sp>
    </p:spTree>
    <p:extLst>
      <p:ext uri="{BB962C8B-B14F-4D97-AF65-F5344CB8AC3E}">
        <p14:creationId xmlns:p14="http://schemas.microsoft.com/office/powerpoint/2010/main" val="11456873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42652D-A1B8-49E3-8792-E643E423F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9525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2233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Dimensiunea ansamblului sportiv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F667B8-EA82-4CF6-B0A1-5801B23F3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8763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655FF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B8FC3B-3BB2-4942-994F-67D31B441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E6B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56627A"/>
                </a:solidFill>
                <a:latin typeface="Bitstream Charter"/>
                <a:ea typeface="Bitstream Charter"/>
                <a:cs typeface="Bitstream Charter"/>
              </a:rPr>
              <a:t>Totaluri cadastrale pe tip de suprafață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2E6FB9-37D0-4527-9787-B48E41272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4D9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5A6EDE-4211-401C-B896-A39A3E4DE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6543675"/>
            <a:ext cx="566928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5E6B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6627A"/>
                </a:solidFill>
                <a:latin typeface="Bitstream Charter"/>
                <a:ea typeface="Bitstream Charter"/>
                <a:cs typeface="Bitstream Charter"/>
              </a:rPr>
              <a:t>Imo Central · Zona Iulius Mall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8A1447-71E9-48F7-ACE6-8376639BF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43675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0">
                <a:solidFill>
                  <a:srgbClr val="5E6B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6627A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graphicFrame>
        <p:nvGraphicFramePr>
          <p:cNvPr id="16" name=""/>
          <p:cNvGraphicFramePr/>
          <p:nvPr/>
        </p:nvGraphicFramePr>
        <p:xfrm>
          <a:off xmlns:a="http://schemas.openxmlformats.org/drawingml/2006/main" x="609600" y="1590675"/>
          <a:ext xmlns:a="http://schemas.openxmlformats.org/drawingml/2006/main" cx="10972800" cy="2619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783015"/>
                <a:gridCol w="3376246"/>
                <a:gridCol w="2813538"/>
              </a:tblGrid>
              <a:tr h="654844"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Componentă</a:t>
                      </a:r>
                    </a:p>
                  </a:txBody>
                  <a:tcPr marL="95250" marR="95250" marT="57150" marB="57150" anchor="ctr">
                    <a:solidFill>
                      <a:srgbClr val="0A1A4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Total</a:t>
                      </a:r>
                    </a:p>
                  </a:txBody>
                  <a:tcPr marL="95250" marR="95250" marT="57150" marB="57150" anchor="ctr">
                    <a:solidFill>
                      <a:srgbClr val="0A1A4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Criteriu</a:t>
                      </a:r>
                    </a:p>
                  </a:txBody>
                  <a:tcPr marL="95250" marR="95250" marT="57150" marB="57150" anchor="ctr">
                    <a:solidFill>
                      <a:srgbClr val="0A1A47"/>
                    </a:solidFill>
                  </a:tcPr>
                </a:tc>
              </a:tr>
              <a:tr h="654844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0A1A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Clădirea piscinei</a:t>
                      </a:r>
                    </a:p>
                  </a:txBody>
                  <a:tcPr marL="95250" marR="95250" marT="57150" marB="57150" anchor="ctr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0A1A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1.285 m²</a:t>
                      </a:r>
                    </a:p>
                  </a:txBody>
                  <a:tcPr marL="95250" marR="95250" marT="57150" marB="57150" anchor="ctr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0A1A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Suprafață construită</a:t>
                      </a:r>
                    </a:p>
                  </a:txBody>
                  <a:tcPr marL="95250" marR="95250" marT="57150" marB="57150" anchor="ctr"/>
                </a:tc>
              </a:tr>
              <a:tr h="654844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0A1A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Spații în Blocul 1</a:t>
                      </a:r>
                    </a:p>
                  </a:txBody>
                  <a:tcPr marL="95250" marR="95250" marT="57150" marB="57150" anchor="ctr">
                    <a:solidFill>
                      <a:srgbClr val="EEF2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0A1A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708,35 m²</a:t>
                      </a:r>
                    </a:p>
                  </a:txBody>
                  <a:tcPr marL="95250" marR="95250" marT="57150" marB="57150" anchor="ctr">
                    <a:solidFill>
                      <a:srgbClr val="EEF2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0A1A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Suprafață utilă</a:t>
                      </a:r>
                    </a:p>
                  </a:txBody>
                  <a:tcPr marL="95250" marR="95250" marT="57150" marB="57150" anchor="ctr">
                    <a:solidFill>
                      <a:srgbClr val="EEF2F3"/>
                    </a:solidFill>
                  </a:tcPr>
                </a:tc>
              </a:tr>
              <a:tr h="654844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0A1A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Teren sportiv / tenis</a:t>
                      </a:r>
                    </a:p>
                  </a:txBody>
                  <a:tcPr marL="95250" marR="95250" marT="57150" marB="57150" anchor="ctr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0A1A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505 m²</a:t>
                      </a:r>
                    </a:p>
                  </a:txBody>
                  <a:tcPr marL="95250" marR="95250" marT="57150" marB="57150" anchor="ctr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0A1A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Suprafață sportivă exterioară înscrisă</a:t>
                      </a:r>
                    </a:p>
                  </a:txBody>
                  <a:tcPr marL="95250" marR="95250" marT="57150" marB="57150" anchor="ctr"/>
                </a:tc>
              </a:tr>
            </a:tbl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F20272-76E8-488C-B012-C97DE1DC6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52950"/>
            <a:ext cx="10668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D27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Proiectul ar reuni piscina și sala de fitness cu cele trei niveluri sportive din Blocul 1, terenul de tenis și 89 de locuri de parcare.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2D45F4-EFD1-4747-952D-20B48AE77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7690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D27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Suprafețele utile și construite sunt prezentate separat. Documentația disponibilă nu permite calcularea unei suprafețe interioare totale pe o bază unitară.</a:t>
            </a:r>
          </a:p>
        </p:txBody>
      </p:sp>
      <p:sp xmlns:a="http://schemas.openxmlformats.org/drawingml/2006/main">
        <p:nvSpPr>
          <p:cNvPr id="17" name="Rectangle 16"/>
          <p:cNvSpPr/>
          <p:nvPr/>
        </p:nvSpPr>
        <p:spPr>
          <a:xfrm>
            <a:off x="612648" y="6492240"/>
            <a:ext cx="329184" cy="265176"/>
          </a:xfrm>
          <a:prstGeom prst="rect">
            <a:avLst/>
          </a:prstGeom>
          <a:solidFill>
            <a:srgbClr val="265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 xmlns:a="http://schemas.openxmlformats.org/drawingml/2006/main" xmlns:r="http://schemas.openxmlformats.org/officeDocument/2006/relationships">
        <p:nvPicPr>
          <p:cNvPr id="18" name="Picture 17" descr="imocentral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084" y="6519672"/>
            <a:ext cx="201168" cy="210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25627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108DA8-F48F-45A9-B0F2-C5563AACD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9525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2233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Legătura dintre clădiri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9CFB91-D973-48BA-93A9-DFD6C4903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8763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655FF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03B57B-1871-4BEF-BCB2-4AB2C6CD9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E6B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56627A"/>
                </a:solidFill>
                <a:latin typeface="Bitstream Charter"/>
                <a:ea typeface="Bitstream Charter"/>
                <a:cs typeface="Bitstream Charter"/>
              </a:rPr>
              <a:t>Singura legătură propusă: subsolul 2 al Blocului 1 cu etajul 1 al clădirii piscinei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9556C9-5B3C-4102-B4D8-8A5AECFE6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4D9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823F13-6211-46B7-8407-D96E21234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6543675"/>
            <a:ext cx="566928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5E6B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6627A"/>
                </a:solidFill>
                <a:latin typeface="Bitstream Charter"/>
                <a:ea typeface="Bitstream Charter"/>
                <a:cs typeface="Bitstream Charter"/>
              </a:rPr>
              <a:t>Imo Central · Zona Iulius Mall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E67F03-D23C-40A5-89B5-6E19E7E06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43675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0">
                <a:solidFill>
                  <a:srgbClr val="5E6B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6627A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c268dc371049eb"/>
          <a:stretch xmlns:a="http://schemas.openxmlformats.org/drawingml/2006/main"/>
        </p:blipFill>
        <p:spPr>
          <a:xfrm xmlns:a="http://schemas.openxmlformats.org/drawingml/2006/main">
            <a:off x="609600" y="1592927"/>
            <a:ext cx="6000750" cy="4243647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84B216-2A6F-4EC4-B575-3B35F5C8E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5175" y="1714500"/>
            <a:ext cx="42481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1D27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Pasajul ajunge la casa scării și la liftul clădirii piscinei.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76B091-5D53-4E46-8980-AF5D72398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5175" y="2886075"/>
            <a:ext cx="42481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D27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Subsolurile 1 și 3 ale Blocului 1 nu au legătură directă cu clădirea piscinei.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05A4F2-50B1-4530-A162-0026AF92D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5175" y="4191000"/>
            <a:ext cx="424815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D27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Între cele trei subsoluri: scara exterioară existentă până la parterul Blocului 1 și/sau o nouă scară interioară.</a:t>
            </a:r>
          </a:p>
        </p:txBody>
      </p:sp>
      <p:sp xmlns:a="http://schemas.openxmlformats.org/drawingml/2006/main">
        <p:nvSpPr>
          <p:cNvPr id="18" name="Rectangle 17"/>
          <p:cNvSpPr/>
          <p:nvPr/>
        </p:nvSpPr>
        <p:spPr>
          <a:xfrm>
            <a:off x="612648" y="6492240"/>
            <a:ext cx="329184" cy="265176"/>
          </a:xfrm>
          <a:prstGeom prst="rect">
            <a:avLst/>
          </a:prstGeom>
          <a:solidFill>
            <a:srgbClr val="265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 xmlns:a="http://schemas.openxmlformats.org/drawingml/2006/main" xmlns:r="http://schemas.openxmlformats.org/officeDocument/2006/relationships">
        <p:nvPicPr>
          <p:cNvPr id="19" name="Picture 18" descr="imocentral-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084" y="6519672"/>
            <a:ext cx="201168" cy="210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38342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03B3A9-231D-45BD-BF7D-30AC07418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9525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2233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Activitățile posibilului complex sportiv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3530F1-15E1-426F-8F74-F89CD0F00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8763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655FF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9367A1-993E-4BED-8F7C-D506C2735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4D9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E1FD7E-5D05-46BA-9F57-A2EE7D892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6543675"/>
            <a:ext cx="566928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5E6B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6627A"/>
                </a:solidFill>
                <a:latin typeface="Bitstream Charter"/>
                <a:ea typeface="Bitstream Charter"/>
                <a:cs typeface="Bitstream Charter"/>
              </a:rPr>
              <a:t>Imo Central · Zona Iulius Mall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C3BEAF-DE5B-4719-9D1E-3C2652B75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43675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0">
                <a:solidFill>
                  <a:srgbClr val="5E6B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6627A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graphicFrame>
        <p:nvGraphicFramePr>
          <p:cNvPr id="13" name=""/>
          <p:cNvGraphicFramePr/>
          <p:nvPr/>
        </p:nvGraphicFramePr>
        <p:xfrm>
          <a:off xmlns:a="http://schemas.openxmlformats.org/drawingml/2006/main" x="609600" y="1495425"/>
          <a:ext xmlns:a="http://schemas.openxmlformats.org/drawingml/2006/main" cx="10972800" cy="38004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57600"/>
                <a:gridCol w="7315200"/>
              </a:tblGrid>
              <a:tr h="633413"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Spațiu</a:t>
                      </a:r>
                    </a:p>
                  </a:txBody>
                  <a:tcPr marL="95250" marR="95250" marT="57150" marB="57150" anchor="ctr">
                    <a:solidFill>
                      <a:srgbClr val="0A1A4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Activități posibile</a:t>
                      </a:r>
                    </a:p>
                  </a:txBody>
                  <a:tcPr marL="95250" marR="95250" marT="57150" marB="57150" anchor="ctr">
                    <a:solidFill>
                      <a:srgbClr val="0A1A47"/>
                    </a:solidFill>
                  </a:tcPr>
                </a:tc>
              </a:tr>
              <a:tr h="633413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0A1A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Clădirea piscinei</a:t>
                      </a:r>
                    </a:p>
                  </a:txBody>
                  <a:tcPr marL="95250" marR="95250" marT="57150" marB="57150" anchor="ctr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0A1A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Înot, activități acvatice ghidate, fitness și antrenament personal</a:t>
                      </a:r>
                    </a:p>
                  </a:txBody>
                  <a:tcPr marL="95250" marR="95250" marT="57150" marB="57150" anchor="ctr"/>
                </a:tc>
              </a:tr>
              <a:tr h="633413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0A1A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Blocul 1: subsolul 1</a:t>
                      </a:r>
                    </a:p>
                  </a:txBody>
                  <a:tcPr marL="95250" marR="95250" marT="57150" marB="57150" anchor="ctr">
                    <a:solidFill>
                      <a:srgbClr val="EEF2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0A1A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Pilates Reformer, forță, mobilitate și clase de grup. Vestiare</a:t>
                      </a:r>
                    </a:p>
                  </a:txBody>
                  <a:tcPr marL="95250" marR="95250" marT="57150" marB="57150" anchor="ctr">
                    <a:solidFill>
                      <a:srgbClr val="EEF2F3"/>
                    </a:solidFill>
                  </a:tcPr>
                </a:tc>
              </a:tr>
              <a:tr h="633413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0A1A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Blocul 1: subsolul 2</a:t>
                      </a:r>
                    </a:p>
                  </a:txBody>
                  <a:tcPr marL="95250" marR="95250" marT="57150" marB="57150" anchor="ctr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0A1A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Cafenea și terasă pentru relaxare și socializare</a:t>
                      </a:r>
                    </a:p>
                  </a:txBody>
                  <a:tcPr marL="95250" marR="95250" marT="57150" marB="57150" anchor="ctr"/>
                </a:tc>
              </a:tr>
              <a:tr h="633413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0A1A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Blocul 1: subsolul 3</a:t>
                      </a:r>
                    </a:p>
                  </a:txBody>
                  <a:tcPr marL="95250" marR="95250" marT="57150" marB="57150" anchor="ctr">
                    <a:solidFill>
                      <a:srgbClr val="EEF2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0A1A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Squash, baschet recreativ și spații auxiliare</a:t>
                      </a:r>
                    </a:p>
                  </a:txBody>
                  <a:tcPr marL="95250" marR="95250" marT="57150" marB="57150" anchor="ctr">
                    <a:solidFill>
                      <a:srgbClr val="EEF2F3"/>
                    </a:solidFill>
                  </a:tcPr>
                </a:tc>
              </a:tr>
              <a:tr h="633413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0A1A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Teren exterior</a:t>
                      </a:r>
                    </a:p>
                  </a:txBody>
                  <a:tcPr marL="95250" marR="95250" marT="57150" marB="57150" anchor="ctr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0A1A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Tenis și activități sportive în aer liber</a:t>
                      </a:r>
                    </a:p>
                  </a:txBody>
                  <a:tcPr marL="95250" marR="95250" marT="57150" marB="57150" anchor="ctr"/>
                </a:tc>
              </a:tr>
            </a:tbl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4B2444-E2CE-4FA4-96F4-A60D3B1DB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0225"/>
            <a:ext cx="10763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D27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O ofertă integrată de sport, wellbeing și longevitate activă, cu servicii comune pentru diferite categorii de utilizatori.</a:t>
            </a:r>
          </a:p>
        </p:txBody>
      </p:sp>
      <p:sp xmlns:a="http://schemas.openxmlformats.org/drawingml/2006/main">
        <p:nvSpPr>
          <p:cNvPr id="14" name="Rectangle 13"/>
          <p:cNvSpPr/>
          <p:nvPr/>
        </p:nvSpPr>
        <p:spPr>
          <a:xfrm>
            <a:off x="612648" y="6492240"/>
            <a:ext cx="329184" cy="265176"/>
          </a:xfrm>
          <a:prstGeom prst="rect">
            <a:avLst/>
          </a:prstGeom>
          <a:solidFill>
            <a:srgbClr val="265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 xmlns:a="http://schemas.openxmlformats.org/drawingml/2006/main" xmlns:r="http://schemas.openxmlformats.org/officeDocument/2006/relationships">
        <p:nvPicPr>
          <p:cNvPr id="15" name="Picture 14" descr="imocentral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084" y="6519672"/>
            <a:ext cx="201168" cy="210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45998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0A68F3-2ED6-4DFD-8C54-E9B148072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9525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2233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Potențial pentru wellbeing și longevitate activă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7E7A1E-8776-40FC-BBC5-B96519ED6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8763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655FF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8B4A56-C9E4-4142-A37D-3C712539A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E6B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56627A"/>
                </a:solidFill>
                <a:latin typeface="Bitstream Charter"/>
                <a:ea typeface="Bitstream Charter"/>
                <a:cs typeface="Bitstream Charter"/>
              </a:rPr>
              <a:t>O activitate complementară sportului și agrementului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B436BC-E2A3-4CDF-A455-FF48FC645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4D9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CCBB86-2F75-4F78-97EF-1CF757D22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6543675"/>
            <a:ext cx="566928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5E6B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6627A"/>
                </a:solidFill>
                <a:latin typeface="Bitstream Charter"/>
                <a:ea typeface="Bitstream Charter"/>
                <a:cs typeface="Bitstream Charter"/>
              </a:rPr>
              <a:t>Imo Central · Zona Iulius Mall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3B78FC-85F4-4CD8-AA73-FF0EC27F1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43675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0">
                <a:solidFill>
                  <a:srgbClr val="5E6B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6627A"/>
                </a:solidFill>
                <a:latin typeface="Bitstream Charter"/>
                <a:ea typeface="Bitstream Charter"/>
                <a:cs typeface="Bitstream Charter"/>
              </a:rPr>
              <a:t>05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BF91E5-E9EF-494F-8BD5-83C69570A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09725"/>
            <a:ext cx="10668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1D27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0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Pilates Reformer și antrenamente de forță, echilibru și mobilitate, cu programe adaptate diferitelor vârste.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AE3D63-9D96-4633-9842-D94DFCBC7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81300"/>
            <a:ext cx="1047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2233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Servicii complementare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D6E004-FCB3-4703-90F1-FBA6DDA14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95650"/>
            <a:ext cx="10572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D27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Posibilitatea de a integra fizioterapie, masaj și consiliere nutrițională, cu specialiști în domeniu.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B94AC8-5370-4912-B36F-D89E71EAE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33875"/>
            <a:ext cx="1047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2233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Dezvoltare opțională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2C492C-EB50-474F-8C97-DC04963F1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0"/>
            <a:ext cx="1057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D27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Crioterapia și alte tehnologii asociate biohackingului, ca opțiuni de analizat cu un operator specializat.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B5770E-EE1F-4758-8663-9B74307F3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959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D27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Amplasarea, amenajarea și autorizațiile vor fi stabilite prin proiect.</a:t>
            </a:r>
          </a:p>
        </p:txBody>
      </p:sp>
      <p:sp xmlns:a="http://schemas.openxmlformats.org/drawingml/2006/main">
        <p:nvSpPr>
          <p:cNvPr id="14" name="Rectangle 13"/>
          <p:cNvSpPr/>
          <p:nvPr/>
        </p:nvSpPr>
        <p:spPr>
          <a:xfrm>
            <a:off x="612648" y="6492240"/>
            <a:ext cx="329184" cy="265176"/>
          </a:xfrm>
          <a:prstGeom prst="rect">
            <a:avLst/>
          </a:prstGeom>
          <a:solidFill>
            <a:srgbClr val="265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 xmlns:a="http://schemas.openxmlformats.org/drawingml/2006/main" xmlns:r="http://schemas.openxmlformats.org/officeDocument/2006/relationships">
        <p:nvPicPr>
          <p:cNvPr id="15" name="Picture 14" descr="imocentral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084" y="6519672"/>
            <a:ext cx="201168" cy="210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01338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9E4F83-B957-402E-95B8-066007958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9525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2233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Compartimentare propusă: Subsolul 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24D86B-408C-42C2-A62F-3681DE26D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8763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655FF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73257B-911F-4A48-B350-A24CF9813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E6B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56627A"/>
                </a:solidFill>
                <a:latin typeface="Bitstream Charter"/>
                <a:ea typeface="Bitstream Charter"/>
                <a:cs typeface="Bitstream Charter"/>
              </a:rPr>
              <a:t>Sport și vestiare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C42524-0A13-46AB-9B67-303B0E950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4D9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043FAC-E89B-4FA1-A787-A6380220B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6543675"/>
            <a:ext cx="566928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5E6B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6627A"/>
                </a:solidFill>
                <a:latin typeface="Bitstream Charter"/>
                <a:ea typeface="Bitstream Charter"/>
                <a:cs typeface="Bitstream Charter"/>
              </a:rPr>
              <a:t>Imo Central · Zona Iulius Mall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A249ED-E084-4498-BABB-BBA4162C4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43675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0">
                <a:solidFill>
                  <a:srgbClr val="5E6B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6627A"/>
                </a:solidFill>
                <a:latin typeface="Bitstream Charter"/>
                <a:ea typeface="Bitstream Charter"/>
                <a:cs typeface="Bitstream Charter"/>
              </a:rPr>
              <a:t>06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110323ddb54b63"/>
          <a:stretch xmlns:a="http://schemas.openxmlformats.org/drawingml/2006/main"/>
        </p:blipFill>
        <p:spPr>
          <a:xfrm xmlns:a="http://schemas.openxmlformats.org/drawingml/2006/main">
            <a:off x="2690349" y="1438275"/>
            <a:ext cx="6811302" cy="4810125"/>
          </a:xfrm>
          <a:prstGeom xmlns:a="http://schemas.openxmlformats.org/drawingml/2006/main" prst="rect">
            <a:avLst/>
          </a:prstGeom>
        </p:spPr>
      </p:pic>
      <p:sp xmlns:a="http://schemas.openxmlformats.org/drawingml/2006/main">
        <p:nvSpPr>
          <p:cNvPr id="15" name="Rectangle 14"/>
          <p:cNvSpPr/>
          <p:nvPr/>
        </p:nvSpPr>
        <p:spPr>
          <a:xfrm>
            <a:off x="612648" y="6492240"/>
            <a:ext cx="329184" cy="265176"/>
          </a:xfrm>
          <a:prstGeom prst="rect">
            <a:avLst/>
          </a:prstGeom>
          <a:solidFill>
            <a:srgbClr val="265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 xmlns:a="http://schemas.openxmlformats.org/drawingml/2006/main" xmlns:r="http://schemas.openxmlformats.org/officeDocument/2006/relationships">
        <p:nvPicPr>
          <p:cNvPr id="16" name="Picture 15" descr="imocentral-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084" y="6519672"/>
            <a:ext cx="201168" cy="210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5422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B78BD3-DDFC-40C3-9E31-F4295F90C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9525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2233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Compartimentare propusă: Subsolul 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1786ED-2BCF-4AB9-ADBA-BA55C2809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8763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655FF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A7D4D4-05C4-4653-B71A-30FB39103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E6B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56627A"/>
                </a:solidFill>
                <a:latin typeface="Bitstream Charter"/>
                <a:ea typeface="Bitstream Charter"/>
                <a:cs typeface="Bitstream Charter"/>
              </a:rPr>
              <a:t>Cafenea și terasă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BE57E7-0148-4745-BA58-40E7564F5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4D9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466C0E-2574-4CA7-810F-CD8FEA008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6543675"/>
            <a:ext cx="566928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5E6B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6627A"/>
                </a:solidFill>
                <a:latin typeface="Bitstream Charter"/>
                <a:ea typeface="Bitstream Charter"/>
                <a:cs typeface="Bitstream Charter"/>
              </a:rPr>
              <a:t>Imo Central · Zona Iulius Mall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FB6BE6-9334-4AA0-8B7A-B05209A27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43675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0">
                <a:solidFill>
                  <a:srgbClr val="5E6B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6627A"/>
                </a:solidFill>
                <a:latin typeface="Bitstream Charter"/>
                <a:ea typeface="Bitstream Charter"/>
                <a:cs typeface="Bitstream Charter"/>
              </a:rPr>
              <a:t>07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70c37b69b9424f"/>
          <a:stretch xmlns:a="http://schemas.openxmlformats.org/drawingml/2006/main"/>
        </p:blipFill>
        <p:spPr>
          <a:xfrm xmlns:a="http://schemas.openxmlformats.org/drawingml/2006/main">
            <a:off x="2690349" y="1438275"/>
            <a:ext cx="6811302" cy="4810125"/>
          </a:xfrm>
          <a:prstGeom xmlns:a="http://schemas.openxmlformats.org/drawingml/2006/main" prst="rect">
            <a:avLst/>
          </a:prstGeom>
        </p:spPr>
      </p:pic>
      <p:sp xmlns:a="http://schemas.openxmlformats.org/drawingml/2006/main">
        <p:nvSpPr>
          <p:cNvPr id="15" name="Rectangle 14"/>
          <p:cNvSpPr/>
          <p:nvPr/>
        </p:nvSpPr>
        <p:spPr>
          <a:xfrm>
            <a:off x="612648" y="6492240"/>
            <a:ext cx="329184" cy="265176"/>
          </a:xfrm>
          <a:prstGeom prst="rect">
            <a:avLst/>
          </a:prstGeom>
          <a:solidFill>
            <a:srgbClr val="265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 xmlns:a="http://schemas.openxmlformats.org/drawingml/2006/main" xmlns:r="http://schemas.openxmlformats.org/officeDocument/2006/relationships">
        <p:nvPicPr>
          <p:cNvPr id="16" name="Picture 15" descr="imocentral-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084" y="6519672"/>
            <a:ext cx="201168" cy="210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35081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7D2B6B-8743-44C4-9635-57CFE162F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9525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2233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Compartimentare propusă: Subsolul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645B97-6F68-4C79-B2F4-F5A9BBC3E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8763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655FF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DD0634-FE20-4162-AAA9-0F97ACD6F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E6B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56627A"/>
                </a:solidFill>
                <a:latin typeface="Bitstream Charter"/>
                <a:ea typeface="Bitstream Charter"/>
                <a:cs typeface="Bitstream Charter"/>
              </a:rPr>
              <a:t>Squash și zonă sportivă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45F7DD-8039-4BC1-AC5C-D78501346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4D9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E3F657-457A-4CC7-A64A-82C856B9C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6543675"/>
            <a:ext cx="566928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5E6B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6627A"/>
                </a:solidFill>
                <a:latin typeface="Bitstream Charter"/>
                <a:ea typeface="Bitstream Charter"/>
                <a:cs typeface="Bitstream Charter"/>
              </a:rPr>
              <a:t>Imo Central · Zona Iulius Mall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AE90DA-427A-4935-91E9-311EC3AFA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43675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0">
                <a:solidFill>
                  <a:srgbClr val="5E6B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6627A"/>
                </a:solidFill>
                <a:latin typeface="Bitstream Charter"/>
                <a:ea typeface="Bitstream Charter"/>
                <a:cs typeface="Bitstream Charter"/>
              </a:rPr>
              <a:t>08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0338390d5f46e8"/>
          <a:stretch xmlns:a="http://schemas.openxmlformats.org/drawingml/2006/main"/>
        </p:blipFill>
        <p:spPr>
          <a:xfrm xmlns:a="http://schemas.openxmlformats.org/drawingml/2006/main">
            <a:off x="2690349" y="1438275"/>
            <a:ext cx="6811302" cy="4810125"/>
          </a:xfrm>
          <a:prstGeom xmlns:a="http://schemas.openxmlformats.org/drawingml/2006/main" prst="rect">
            <a:avLst/>
          </a:prstGeom>
        </p:spPr>
      </p:pic>
      <p:sp xmlns:a="http://schemas.openxmlformats.org/drawingml/2006/main">
        <p:nvSpPr>
          <p:cNvPr id="15" name="Rectangle 14"/>
          <p:cNvSpPr/>
          <p:nvPr/>
        </p:nvSpPr>
        <p:spPr>
          <a:xfrm>
            <a:off x="612648" y="6492240"/>
            <a:ext cx="329184" cy="265176"/>
          </a:xfrm>
          <a:prstGeom prst="rect">
            <a:avLst/>
          </a:prstGeom>
          <a:solidFill>
            <a:srgbClr val="265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 xmlns:a="http://schemas.openxmlformats.org/drawingml/2006/main" xmlns:r="http://schemas.openxmlformats.org/officeDocument/2006/relationships">
        <p:nvPicPr>
          <p:cNvPr id="16" name="Picture 15" descr="imocentral-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084" y="6519672"/>
            <a:ext cx="201168" cy="210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95721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332ACD-A12D-4C39-9908-3C7D89E69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9525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2233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Blocul 1: fitness și clase de grup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AD9A55-1C65-4E7B-BD42-6CBB1A2B0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8763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655FF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BE6B49-794C-4256-B18B-6644E489C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4D9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C96284-3547-4C63-8AA1-788353F0E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6543675"/>
            <a:ext cx="566928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5E6B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6627A"/>
                </a:solidFill>
                <a:latin typeface="Bitstream Charter"/>
                <a:ea typeface="Bitstream Charter"/>
                <a:cs typeface="Bitstream Charter"/>
              </a:rPr>
              <a:t>Imo Central · Zona Iulius Mall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79C372-D81D-436F-A296-DC8A73E6E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43675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0">
                <a:solidFill>
                  <a:srgbClr val="5E6B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6627A"/>
                </a:solidFill>
                <a:latin typeface="Bitstream Charter"/>
                <a:ea typeface="Bitstream Charter"/>
                <a:cs typeface="Bitstream Charter"/>
              </a:rPr>
              <a:t>09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8c0dfcdf004cc2"/>
          <a:stretch xmlns:a="http://schemas.openxmlformats.org/drawingml/2006/main"/>
        </p:blipFill>
        <p:spPr>
          <a:xfrm xmlns:a="http://schemas.openxmlformats.org/drawingml/2006/main">
            <a:off x="609600" y="1905000"/>
            <a:ext cx="6953250" cy="3476625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D787FD-9E56-441D-8E63-DE4D87C6B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666875"/>
            <a:ext cx="3476625" cy="3762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D27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Posibilă amenajare a sălilor sportive din subsolul 1.</a:t>
            </a:r>
          </a:p>
          <a:p xmlns:a="http://schemas.openxmlformats.org/drawingml/2006/main">
            <a:r>
              <a:rPr>
                <a:solidFill/>
              </a:rPr>
              <a:t/>
            </a:r>
          </a:p>
          <a:p xmlns:a="http://schemas.openxmlformats.org/drawingml/2006/main">
            <a:pPr algn="l">
              <a:defRPr sz="1725" b="0">
                <a:solidFill>
                  <a:srgbClr val="1D27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Fitness, aerobic și exerciții de mobilitate, cu vestiare auxiliare.</a:t>
            </a:r>
          </a:p>
          <a:p xmlns:a="http://schemas.openxmlformats.org/drawingml/2006/main">
            <a:r>
              <a:rPr>
                <a:solidFill/>
              </a:rPr>
              <a:t/>
            </a:r>
          </a:p>
          <a:p xmlns:a="http://schemas.openxmlformats.org/drawingml/2006/main">
            <a:pPr algn="l">
              <a:defRPr sz="1725" b="0">
                <a:solidFill>
                  <a:srgbClr val="1D27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Compartimentarea finală va urma proiectul.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E4A67A-5A96-4EA9-B62F-5AE00A83E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00750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D27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Randare conceptuală. Materialele, dotările și geometria sunt orientative.</a:t>
            </a:r>
          </a:p>
        </p:txBody>
      </p:sp>
      <p:sp xmlns:a="http://schemas.openxmlformats.org/drawingml/2006/main">
        <p:nvSpPr>
          <p:cNvPr id="15" name="Rectangle 14"/>
          <p:cNvSpPr/>
          <p:nvPr/>
        </p:nvSpPr>
        <p:spPr>
          <a:xfrm>
            <a:off x="612648" y="6492240"/>
            <a:ext cx="329184" cy="265176"/>
          </a:xfrm>
          <a:prstGeom prst="rect">
            <a:avLst/>
          </a:prstGeom>
          <a:solidFill>
            <a:srgbClr val="265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 xmlns:a="http://schemas.openxmlformats.org/drawingml/2006/main" xmlns:r="http://schemas.openxmlformats.org/officeDocument/2006/relationships">
        <p:nvPicPr>
          <p:cNvPr id="16" name="Picture 15" descr="imocentral-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084" y="6519672"/>
            <a:ext cx="201168" cy="210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79294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DF33F9-8928-48B5-9DAD-AEADC5883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9525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2233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Pilates Reformer: concept de sală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242EFC-95EC-4278-A20D-ACE84C7EF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8763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655FF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F099A0-97D3-4664-8605-79B046B5A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4D9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AD13E2-1B65-467E-A8B9-F555C3113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6543675"/>
            <a:ext cx="566928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5E6B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6627A"/>
                </a:solidFill>
                <a:latin typeface="Bitstream Charter"/>
                <a:ea typeface="Bitstream Charter"/>
                <a:cs typeface="Bitstream Charter"/>
              </a:rPr>
              <a:t>Imo Central · Zona Iulius Mall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843846-0E2E-498C-9AED-6A0916828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43675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0">
                <a:solidFill>
                  <a:srgbClr val="5E6B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6627A"/>
                </a:solidFill>
                <a:latin typeface="Bitstream Charter"/>
                <a:ea typeface="Bitstream Charter"/>
                <a:cs typeface="Bitstream Charter"/>
              </a:rPr>
              <a:t>10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09ae9f680d4613"/>
          <a:stretch xmlns:a="http://schemas.openxmlformats.org/drawingml/2006/main"/>
        </p:blipFill>
        <p:spPr>
          <a:xfrm xmlns:a="http://schemas.openxmlformats.org/drawingml/2006/main">
            <a:off x="692944" y="1381125"/>
            <a:ext cx="6786563" cy="4524375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CD39B5-B16F-4107-8861-8733EBD46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666875"/>
            <a:ext cx="3476625" cy="3762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D27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O posibilă sală pentru sesiuni individuale și grupuri mici.</a:t>
            </a:r>
          </a:p>
          <a:p xmlns:a="http://schemas.openxmlformats.org/drawingml/2006/main">
            <a:r>
              <a:rPr>
                <a:solidFill/>
              </a:rPr>
              <a:t/>
            </a:r>
          </a:p>
          <a:p xmlns:a="http://schemas.openxmlformats.org/drawingml/2006/main">
            <a:pPr algn="l">
              <a:defRPr sz="1725" b="0">
                <a:solidFill>
                  <a:srgbClr val="1D27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Ar completa piscina și antrenamentele de forță și mobilitate.</a:t>
            </a:r>
          </a:p>
          <a:p xmlns:a="http://schemas.openxmlformats.org/drawingml/2006/main">
            <a:r>
              <a:rPr>
                <a:solidFill/>
              </a:rPr>
              <a:t/>
            </a:r>
          </a:p>
          <a:p xmlns:a="http://schemas.openxmlformats.org/drawingml/2006/main">
            <a:pPr algn="l">
              <a:defRPr sz="1725" b="0">
                <a:solidFill>
                  <a:srgbClr val="1D27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Amplasarea, compartimentarea și capacitatea vor fi stabilite prin proiect.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6EA51A-0E9C-46D6-B6AB-5253ECE94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00750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D27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Randare conceptuală. Geometrie și dotări orientative, fără capacitate stabilită.</a:t>
            </a:r>
          </a:p>
        </p:txBody>
      </p:sp>
      <p:sp xmlns:a="http://schemas.openxmlformats.org/drawingml/2006/main">
        <p:nvSpPr>
          <p:cNvPr id="15" name="Rectangle 14"/>
          <p:cNvSpPr/>
          <p:nvPr/>
        </p:nvSpPr>
        <p:spPr>
          <a:xfrm>
            <a:off x="612648" y="6492240"/>
            <a:ext cx="329184" cy="265176"/>
          </a:xfrm>
          <a:prstGeom prst="rect">
            <a:avLst/>
          </a:prstGeom>
          <a:solidFill>
            <a:srgbClr val="265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 xmlns:a="http://schemas.openxmlformats.org/drawingml/2006/main" xmlns:r="http://schemas.openxmlformats.org/officeDocument/2006/relationships">
        <p:nvPicPr>
          <p:cNvPr id="16" name="Picture 15" descr="imocentral-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084" y="6519672"/>
            <a:ext cx="201168" cy="210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01039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D9BC09-8FAD-45D0-B4F2-EF142EAA1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9525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2233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Blocul 1: cafenea și terasă în aer liber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90C017-035B-440E-863F-6005DAB8A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8763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655FF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6B8472-93CD-4F36-A2B6-5E5595458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4D9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479276-5A8E-48B7-B2E0-98E8CCC59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6543675"/>
            <a:ext cx="566928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5E6B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6627A"/>
                </a:solidFill>
                <a:latin typeface="Bitstream Charter"/>
                <a:ea typeface="Bitstream Charter"/>
                <a:cs typeface="Bitstream Charter"/>
              </a:rPr>
              <a:t>Imo Central · Zona Iulius Mall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B7F755-7B80-4104-B119-A9B424C7A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43675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0">
                <a:solidFill>
                  <a:srgbClr val="5E6B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6627A"/>
                </a:solidFill>
                <a:latin typeface="Bitstream Charter"/>
                <a:ea typeface="Bitstream Charter"/>
                <a:cs typeface="Bitstream Charter"/>
              </a:rPr>
              <a:t>11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e0e346f7dd42da"/>
          <a:stretch xmlns:a="http://schemas.openxmlformats.org/drawingml/2006/main"/>
        </p:blipFill>
        <p:spPr>
          <a:xfrm xmlns:a="http://schemas.openxmlformats.org/drawingml/2006/main">
            <a:off x="609600" y="1686671"/>
            <a:ext cx="6953250" cy="3913282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7F8ACA-40C1-43BB-B10D-D2583B2E3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666875"/>
            <a:ext cx="3476625" cy="3762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D27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Subsolul 2 ar include un spațiu de relaxare și socializare.</a:t>
            </a:r>
          </a:p>
          <a:p xmlns:a="http://schemas.openxmlformats.org/drawingml/2006/main">
            <a:r>
              <a:rPr>
                <a:solidFill/>
              </a:rPr>
              <a:t/>
            </a:r>
          </a:p>
          <a:p xmlns:a="http://schemas.openxmlformats.org/drawingml/2006/main">
            <a:pPr algn="l">
              <a:defRPr sz="1725" b="0">
                <a:solidFill>
                  <a:srgbClr val="1D27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Cafeneaua și terasa descoperită ar completa activitatea sportivă și șederea însoțitorilor.</a:t>
            </a:r>
          </a:p>
          <a:p xmlns:a="http://schemas.openxmlformats.org/drawingml/2006/main">
            <a:r>
              <a:rPr>
                <a:solidFill/>
              </a:rPr>
              <a:t/>
            </a:r>
          </a:p>
          <a:p xmlns:a="http://schemas.openxmlformats.org/drawingml/2006/main">
            <a:pPr algn="l">
              <a:defRPr sz="1725" b="0">
                <a:solidFill>
                  <a:srgbClr val="1D27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Acest nivel include singura legătură prevăzută cu clădirea piscinei.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85492A-0ADD-4F1A-B990-C291F5F13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00750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D27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Randare conceptuală. Terasă deschisă, fără acoperiș sau stâlpi exteriori.</a:t>
            </a:r>
          </a:p>
        </p:txBody>
      </p:sp>
      <p:sp xmlns:a="http://schemas.openxmlformats.org/drawingml/2006/main">
        <p:nvSpPr>
          <p:cNvPr id="15" name="Rectangle 14"/>
          <p:cNvSpPr/>
          <p:nvPr/>
        </p:nvSpPr>
        <p:spPr>
          <a:xfrm>
            <a:off x="612648" y="6492240"/>
            <a:ext cx="329184" cy="265176"/>
          </a:xfrm>
          <a:prstGeom prst="rect">
            <a:avLst/>
          </a:prstGeom>
          <a:solidFill>
            <a:srgbClr val="265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 xmlns:a="http://schemas.openxmlformats.org/drawingml/2006/main" xmlns:r="http://schemas.openxmlformats.org/officeDocument/2006/relationships">
        <p:nvPicPr>
          <p:cNvPr id="16" name="Picture 15" descr="imocentral-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084" y="6519672"/>
            <a:ext cx="201168" cy="210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72737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A7D83D-9DEF-455A-8D5F-96D0CD4A1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9525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2233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Tenis iarna: balon presostatic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AF42CA-6AEA-4657-854A-83EE98F8B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8763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655FF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4563C4-CF0C-4AE7-8B89-14C839C6C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4D9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524553-D547-4A82-B41A-18C5B845E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6543675"/>
            <a:ext cx="566928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5E6B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6627A"/>
                </a:solidFill>
                <a:latin typeface="Bitstream Charter"/>
                <a:ea typeface="Bitstream Charter"/>
                <a:cs typeface="Bitstream Charter"/>
              </a:rPr>
              <a:t>Imo Central · Zona Iulius Mall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9AD89C-186F-417F-A3B2-A2E47FD08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43675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0">
                <a:solidFill>
                  <a:srgbClr val="5E6B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6627A"/>
                </a:solidFill>
                <a:latin typeface="Bitstream Charter"/>
                <a:ea typeface="Bitstream Charter"/>
                <a:cs typeface="Bitstream Charter"/>
              </a:rPr>
              <a:t>12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c8cc6bad91467f"/>
          <a:stretch xmlns:a="http://schemas.openxmlformats.org/drawingml/2006/main"/>
        </p:blipFill>
        <p:spPr>
          <a:xfrm xmlns:a="http://schemas.openxmlformats.org/drawingml/2006/main">
            <a:off x="692944" y="1381125"/>
            <a:ext cx="6786563" cy="4524375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221B36-4EF5-448E-8D06-6357099FB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666875"/>
            <a:ext cx="3476625" cy="3762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D27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Posibilitatea montării unui balon presostatic sezonier peste terenul de tenis.</a:t>
            </a:r>
          </a:p>
          <a:p xmlns:a="http://schemas.openxmlformats.org/drawingml/2006/main">
            <a:r>
              <a:rPr>
                <a:solidFill/>
              </a:rPr>
              <a:t/>
            </a:r>
          </a:p>
          <a:p xmlns:a="http://schemas.openxmlformats.org/drawingml/2006/main">
            <a:pPr algn="l">
              <a:defRPr sz="1725" b="0">
                <a:solidFill>
                  <a:srgbClr val="1D27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Scopul ar fi utilizarea terenului și pe timpul iernii.</a:t>
            </a:r>
          </a:p>
          <a:p xmlns:a="http://schemas.openxmlformats.org/drawingml/2006/main">
            <a:r>
              <a:rPr>
                <a:solidFill/>
              </a:rPr>
              <a:t/>
            </a:r>
          </a:p>
          <a:p xmlns:a="http://schemas.openxmlformats.org/drawingml/2006/main">
            <a:pPr algn="l">
              <a:defRPr sz="1725" b="0">
                <a:solidFill>
                  <a:srgbClr val="1D27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Dimensiunile, ancorajele și instalațiile necesită un studiu tehnic.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138AAA-265C-4C4D-8631-F92382E96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00750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D27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Randare conceptuală a unei posibile acoperiri. Nu reprezintă o instalație existentă.</a:t>
            </a:r>
          </a:p>
        </p:txBody>
      </p:sp>
      <p:sp xmlns:a="http://schemas.openxmlformats.org/drawingml/2006/main">
        <p:nvSpPr>
          <p:cNvPr id="15" name="Rectangle 14"/>
          <p:cNvSpPr/>
          <p:nvPr/>
        </p:nvSpPr>
        <p:spPr>
          <a:xfrm>
            <a:off x="612648" y="6492240"/>
            <a:ext cx="329184" cy="265176"/>
          </a:xfrm>
          <a:prstGeom prst="rect">
            <a:avLst/>
          </a:prstGeom>
          <a:solidFill>
            <a:srgbClr val="265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 xmlns:a="http://schemas.openxmlformats.org/drawingml/2006/main" xmlns:r="http://schemas.openxmlformats.org/officeDocument/2006/relationships">
        <p:nvPicPr>
          <p:cNvPr id="16" name="Picture 15" descr="imocentral-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084" y="6519672"/>
            <a:ext cx="201168" cy="210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42395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2026-09-23T11:29:59.5760000Z</dcterms:created>
  <dcterms:modified xsi:type="dcterms:W3CDTF">2026-09-23T11:29:59.5760000Z</dcterms:modified>
</coreProperties>
</file>