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1034bd26480a4242" Type="http://schemas.openxmlformats.org/officeDocument/2006/relationships/officeDocument" Target="ppt/presentation.xml"/><Relationship Id="R67b034fdcee34527" Type="http://schemas.openxmlformats.org/package/2006/relationships/metadata/core-properties" Target="docProps/core.xml"/><Relationship Id="Re699e9a50f3243ce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42d91b3622449d6"/>
  </p:sldMasterIdLst>
  <p:notesMasterIdLst>
    <p:notesMasterId xmlns:r="http://schemas.openxmlformats.org/officeDocument/2006/relationships" r:id="R11bce24fa0a64576"/>
  </p:notesMasterIdLst>
  <p:sldIdLst>
    <p:sldId xmlns:r="http://schemas.openxmlformats.org/officeDocument/2006/relationships" id="256" r:id="R02ae9569e6094ce9"/>
    <p:sldId xmlns:r="http://schemas.openxmlformats.org/officeDocument/2006/relationships" id="257" r:id="Ra2d12ea9b0e94580"/>
    <p:sldId xmlns:r="http://schemas.openxmlformats.org/officeDocument/2006/relationships" id="258" r:id="Rdff65030225c47ed"/>
    <p:sldId xmlns:r="http://schemas.openxmlformats.org/officeDocument/2006/relationships" id="259" r:id="R9cb06adc555c4b45"/>
    <p:sldId xmlns:r="http://schemas.openxmlformats.org/officeDocument/2006/relationships" id="260" r:id="R75768ef5f3094845"/>
    <p:sldId xmlns:r="http://schemas.openxmlformats.org/officeDocument/2006/relationships" id="261" r:id="Rf961395c2c6e4e0c"/>
    <p:sldId xmlns:r="http://schemas.openxmlformats.org/officeDocument/2006/relationships" id="262" r:id="R7d79e0a4261e4678"/>
    <p:sldId xmlns:r="http://schemas.openxmlformats.org/officeDocument/2006/relationships" id="263" r:id="Ra46fcd1ac5444928"/>
    <p:sldId xmlns:r="http://schemas.openxmlformats.org/officeDocument/2006/relationships" id="264" r:id="Rd83f3ef9bcd14da9"/>
    <p:sldId xmlns:r="http://schemas.openxmlformats.org/officeDocument/2006/relationships" id="265" r:id="R188696649abf400b"/>
    <p:sldId xmlns:r="http://schemas.openxmlformats.org/officeDocument/2006/relationships" id="266" r:id="Rabe4b19f618d49ee"/>
    <p:sldId xmlns:r="http://schemas.openxmlformats.org/officeDocument/2006/relationships" id="267" r:id="Rd5e091cf7e464331"/>
    <p:sldId xmlns:r="http://schemas.openxmlformats.org/officeDocument/2006/relationships" id="268" r:id="Rda05c2be556c471c"/>
    <p:sldId xmlns:r="http://schemas.openxmlformats.org/officeDocument/2006/relationships" id="269" r:id="Rf5d1171eb23a49d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02ae9569e6094ce9" Type="http://schemas.openxmlformats.org/officeDocument/2006/relationships/slide" Target="slides/slide1.xml"/><Relationship Id="R11bce24fa0a64576" Type="http://schemas.openxmlformats.org/officeDocument/2006/relationships/notesMaster" Target="notesMasters/notesMaster1.xml"/><Relationship Id="R188696649abf400b" Type="http://schemas.openxmlformats.org/officeDocument/2006/relationships/slide" Target="slides/slide10.xml"/><Relationship Id="R2d8fec86a52f4a0f" Type="http://schemas.openxmlformats.org/officeDocument/2006/relationships/theme" Target="theme/theme1.xml"/><Relationship Id="R75768ef5f3094845" Type="http://schemas.openxmlformats.org/officeDocument/2006/relationships/slide" Target="slides/slide5.xml"/><Relationship Id="R7d79e0a4261e4678" Type="http://schemas.openxmlformats.org/officeDocument/2006/relationships/slide" Target="slides/slide7.xml"/><Relationship Id="R8a65cf54ca8f49f2" Type="http://schemas.openxmlformats.org/officeDocument/2006/relationships/tableStyles" Target="tableStyles.xml"/><Relationship Id="R9cb06adc555c4b45" Type="http://schemas.openxmlformats.org/officeDocument/2006/relationships/slide" Target="slides/slide4.xml"/><Relationship Id="Ra2d12ea9b0e94580" Type="http://schemas.openxmlformats.org/officeDocument/2006/relationships/slide" Target="slides/slide2.xml"/><Relationship Id="Ra46fcd1ac5444928" Type="http://schemas.openxmlformats.org/officeDocument/2006/relationships/slide" Target="slides/slide8.xml"/><Relationship Id="Rabe4b19f618d49ee" Type="http://schemas.openxmlformats.org/officeDocument/2006/relationships/slide" Target="slides/slide11.xml"/><Relationship Id="Rd5e091cf7e464331" Type="http://schemas.openxmlformats.org/officeDocument/2006/relationships/slide" Target="slides/slide12.xml"/><Relationship Id="Rd83f3ef9bcd14da9" Type="http://schemas.openxmlformats.org/officeDocument/2006/relationships/slide" Target="slides/slide9.xml"/><Relationship Id="Rda05c2be556c471c" Type="http://schemas.openxmlformats.org/officeDocument/2006/relationships/slide" Target="slides/slide13.xml"/><Relationship Id="Rdff65030225c47ed" Type="http://schemas.openxmlformats.org/officeDocument/2006/relationships/slide" Target="slides/slide3.xml"/><Relationship Id="Re26eba09ec9e403d" Type="http://schemas.openxmlformats.org/officeDocument/2006/relationships/presProps" Target="presProps.xml"/><Relationship Id="Rf42d91b3622449d6" Type="http://schemas.openxmlformats.org/officeDocument/2006/relationships/slideMaster" Target="slideMasters/slideMaster1.xml"/><Relationship Id="Rf5d1171eb23a49da" Type="http://schemas.openxmlformats.org/officeDocument/2006/relationships/slide" Target="slides/slide14.xml"/><Relationship Id="Rf961395c2c6e4e0c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f3b8bfdb049a4153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211a9b6459004b38" Type="http://schemas.openxmlformats.org/officeDocument/2006/relationships/slide" Target="../slides/slide1.xml"/><Relationship Id="Rf049b749fdbd4f13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1ed40c4e557e4013" Type="http://schemas.openxmlformats.org/officeDocument/2006/relationships/notesMaster" Target="../notesMasters/notesMaster1.xml"/><Relationship Id="Rc60abf68e2f04989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94cf2ed2f1f74336" Type="http://schemas.openxmlformats.org/officeDocument/2006/relationships/slide" Target="../slides/slide3.xml"/><Relationship Id="Reb2d2bcd6b894e66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39212b2788d249d0" Type="http://schemas.openxmlformats.org/officeDocument/2006/relationships/notesMaster" Target="../notesMasters/notesMaster1.xml"/><Relationship Id="R6e2d50b156164dbe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558fabfc557b41b5" Type="http://schemas.openxmlformats.org/officeDocument/2006/relationships/slide" Target="../slides/slide5.xml"/><Relationship Id="Rbd39232779c944f3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123fd9c665d7418b" Type="http://schemas.openxmlformats.org/officeDocument/2006/relationships/notesMaster" Target="../notesMasters/notesMaster1.xml"/><Relationship Id="Rb1047ae08a604e20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e1fd6f8865c745ef" Type="http://schemas.openxmlformats.org/officeDocument/2006/relationships/slide" Target="../slides/slide7.xml"/><Relationship Id="Ref0c683628c942fa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6d94600b7a0d41ab" Type="http://schemas.openxmlformats.org/officeDocument/2006/relationships/slide" Target="../slides/slide8.xml"/><Relationship Id="R9b2f36cfcbb54317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3536c07156c143a2" Type="http://schemas.openxmlformats.org/officeDocument/2006/relationships/slide" Target="../slides/slide9.xml"/><Relationship Id="R97865739ced14584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08279611fb894def" Type="http://schemas.openxmlformats.org/officeDocument/2006/relationships/slide" Target="../slides/slide10.xml"/><Relationship Id="Rd84bf79029094837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a45bcdf76f294bc3" Type="http://schemas.openxmlformats.org/officeDocument/2006/relationships/notesMaster" Target="../notesMasters/notesMaster1.xml"/><Relationship Id="Rdef5adc1cfd5480a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56446320fabc4b0e" Type="http://schemas.openxmlformats.org/officeDocument/2006/relationships/notesMaster" Target="../notesMasters/notesMaster1.xml"/><Relationship Id="R993752777b854de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0acddd7b9eb54e66" Type="http://schemas.openxmlformats.org/officeDocument/2006/relationships/notesMaster" Target="../notesMasters/notesMaster1.xml"/><Relationship Id="R77912f15103942f3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1c6d2e13aa824a8e" Type="http://schemas.openxmlformats.org/officeDocument/2006/relationships/notesMaster" Target="../notesMasters/notesMaster1.xml"/><Relationship Id="Rfea5df4d195f4b03" Type="http://schemas.openxmlformats.org/officeDocument/2006/relationships/slide" Target="../slides/slide14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Alternativa de portada. Fotografía comercial con orientación del logo corregida. La marca aparece una sola vez, integrada en la imagen.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CF 271268-C1-U509, U510 y U638 (28/09/2021), CF 350749 (12/09/2022). Aparcamientos: inventario indicado por la propiedad. C2 registra 505 m² como construcción deportiva.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Dirección y fotografías: propiedad. Referencias urbanas: https://cluj.iuliusmall.com/ro/contact (Alexandru Vaida-Voevod 53B), https://econ.ubbcluj.ro/contact.php (Teodor Mihali 58-60), https://cluj.iuliusmall.com/ro/media/cluj.iuliusmall.com/ro/media/media-iulius-parc . Público potencial: hipótesis comercial, no estudio de demanda.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Fuentes: CF 350749, planos PISCINA PARTER y SUBSOL y descripción de la propiedad. No se han aportado especificaciones de los equipos de climatización o ventilación.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Fotos a-210 y a-227. Actividades propuestas como posibilidades, sin afirmar disponibilidad actual de servicios.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02 Gym _Viva City.tif y plano de planta baja. La imagen no acredita equipamiento instalado ni actividad actual.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03 Piscina interior_Viva City.tif.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Plano de estado actual aportado por la propiedad. Superficies de CF U509, U510, U638 y 350749.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Plano de estado actual aportado por la propiedad. Superficies de CF U509, U510, U638 y 350749.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Plano de estado actual aportado por la propiedad. Superficies de CF U509, U510, U638 y 350749.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Plano de estado actual aportado por la propiedad. Superficies de CF U509, U510, U638 y 350749.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Plano de estado actual aportado por la propiedad. Superficies de CF U509, U510, U638 y 350749.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Fuente: CF U509, U510 y U638 de 28/09/2021. Total 164,48 + 132,24 + 111,55 + 300,08 = 708,35 m² útiles.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Inventario aportado por la propiedad: 26 + 51 + 12 = 89. No se utiliza la cifra de plazas exteriores recogida en el CF 350749.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2095a26680df4758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153d1a3bc11348f4" Type="http://schemas.openxmlformats.org/officeDocument/2006/relationships/theme" Target="theme/theme2.xml"/><Relationship Id="Rbbdb0bae5cbf4c8d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bdb0bae5cbf4c8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070f9c4c9bff4419" Type="http://schemas.openxmlformats.org/officeDocument/2006/relationships/image" Target="../media/image.png"/><Relationship Id="R848bdce205bc4a0d" Type="http://schemas.openxmlformats.org/officeDocument/2006/relationships/slideLayout" Target="../slideLayouts/slideLayout1.xml"/><Relationship Id="R9eac63d2270c44b3" Type="http://schemas.openxmlformats.org/officeDocument/2006/relationships/notesSlide" Target="../notesSlides/notesSlide1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2fdb8b7f0e714d55" Type="http://schemas.openxmlformats.org/officeDocument/2006/relationships/notesSlide" Target="../notesSlides/notesSlide2.xml"/><Relationship Id="R69fc9ec9f6db4d3b" Type="http://schemas.openxmlformats.org/officeDocument/2006/relationships/slideLayout" Target="../slideLayouts/slideLayout1.xml"/><Relationship Id="rId3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6e9b4c824f69475e" Type="http://schemas.openxmlformats.org/officeDocument/2006/relationships/slideLayout" Target="../slideLayouts/slideLayout1.xml"/><Relationship Id="R87583807fb6443e3" Type="http://schemas.openxmlformats.org/officeDocument/2006/relationships/image" Target="../media/image.jpeg"/><Relationship Id="Re1864918ff1742f8" Type="http://schemas.openxmlformats.org/officeDocument/2006/relationships/notesSlide" Target="../notesSlides/notesSlide3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7ffeb19d594745b9" Type="http://schemas.openxmlformats.org/officeDocument/2006/relationships/image" Target="../media/image2.jpeg"/><Relationship Id="Rd9d85ff56c6b4b1f" Type="http://schemas.openxmlformats.org/officeDocument/2006/relationships/notesSlide" Target="../notesSlides/notesSlide4.xml"/><Relationship Id="Rfcbc3ac36b814312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1b49486e3a1445b3" Type="http://schemas.openxmlformats.org/officeDocument/2006/relationships/image" Target="../media/image4.jpeg"/><Relationship Id="R3d4d18b2ce064165" Type="http://schemas.openxmlformats.org/officeDocument/2006/relationships/notesSlide" Target="../notesSlides/notesSlide5.xml"/><Relationship Id="R538e2c670a114953" Type="http://schemas.openxmlformats.org/officeDocument/2006/relationships/slideLayout" Target="../slideLayouts/slideLayout1.xml"/><Relationship Id="Rabd251041ec24cea" Type="http://schemas.openxmlformats.org/officeDocument/2006/relationships/image" Target="../media/image3.jpeg"/><Relationship Id="rId5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2ede40e218654101" Type="http://schemas.openxmlformats.org/officeDocument/2006/relationships/image" Target="../media/image5.jpeg"/><Relationship Id="Ra60cf17f014b4c59" Type="http://schemas.openxmlformats.org/officeDocument/2006/relationships/slideLayout" Target="../slideLayouts/slideLayout1.xml"/><Relationship Id="Rebe9e5dfc91742d7" Type="http://schemas.openxmlformats.org/officeDocument/2006/relationships/notesSlide" Target="../notesSlides/notesSlide6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98564c6f95b64bdc" Type="http://schemas.openxmlformats.org/officeDocument/2006/relationships/image" Target="../media/image6.jpeg"/><Relationship Id="R98e716e741b94135" Type="http://schemas.openxmlformats.org/officeDocument/2006/relationships/slideLayout" Target="../slideLayouts/slideLayout1.xml"/><Relationship Id="Re9ff99eae0904a94" Type="http://schemas.openxmlformats.org/officeDocument/2006/relationships/notesSlide" Target="../notesSlides/notesSlide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03281b4b08a44ae5" Type="http://schemas.openxmlformats.org/officeDocument/2006/relationships/notesSlide" Target="../notesSlides/notesSlide8.xml"/><Relationship Id="Rbc03b4efead641ec" Type="http://schemas.openxmlformats.org/officeDocument/2006/relationships/image" Target="../media/image2.png"/><Relationship Id="Rd9e40e5679264c14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027be5aecb0c4fe6" Type="http://schemas.openxmlformats.org/officeDocument/2006/relationships/image" Target="../media/image3.png"/><Relationship Id="Rb6cfa02afa8c47e0" Type="http://schemas.openxmlformats.org/officeDocument/2006/relationships/notesSlide" Target="../notesSlides/notesSlide9.xml"/><Relationship Id="Rc796c284d4b24933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a32eb7cf81b54f1a" Type="http://schemas.openxmlformats.org/officeDocument/2006/relationships/image" Target="../media/image4.png"/><Relationship Id="Rbd47595051a148cc" Type="http://schemas.openxmlformats.org/officeDocument/2006/relationships/notesSlide" Target="../notesSlides/notesSlide10.xml"/><Relationship Id="Rfafc6079a3254d88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0193a06bf7c342bd" Type="http://schemas.openxmlformats.org/officeDocument/2006/relationships/image" Target="../media/image5.png"/><Relationship Id="R61c6fc8a36fc44f1" Type="http://schemas.openxmlformats.org/officeDocument/2006/relationships/slideLayout" Target="../slideLayouts/slideLayout1.xml"/><Relationship Id="R6e2ebf7028464664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3a5a3ace958c4d30" Type="http://schemas.openxmlformats.org/officeDocument/2006/relationships/notesSlide" Target="../notesSlides/notesSlide12.xml"/><Relationship Id="Re03b9a7b962347c5" Type="http://schemas.openxmlformats.org/officeDocument/2006/relationships/slideLayout" Target="../slideLayouts/slideLayout1.xml"/><Relationship Id="Re19e4368c8804cb9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92bbcf5f5a7b47e9" Type="http://schemas.openxmlformats.org/officeDocument/2006/relationships/slideLayout" Target="../slideLayouts/slideLayout1.xml"/><Relationship Id="Rb01412937b3f45f3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72d08f0764c04ce6" Type="http://schemas.openxmlformats.org/officeDocument/2006/relationships/notesSlide" Target="../notesSlides/notesSlide14.xml"/><Relationship Id="Rea7a956e4722487b" Type="http://schemas.openxmlformats.org/officeDocument/2006/relationships/slideLayout" Target="../slideLayouts/slideLayout1.xml"/><Relationship Id="rId3" Type="http://schemas.openxmlformats.org/officeDocument/2006/relationships/image" Target="../media/image1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23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0f9c4c9bff4419"/>
          <a:stretch xmlns:a="http://schemas.openxmlformats.org/drawingml/2006/main"/>
        </p:blipFill>
        <p:spPr>
          <a:xfrm xmlns:a="http://schemas.openxmlformats.org/drawingml/2006/main">
            <a:off x="4002405" y="666750"/>
            <a:ext cx="8187690" cy="54673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515396-D0BF-4A3D-9B9B-DFAE82DBF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190750"/>
            <a:ext cx="3333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ACTIVE SPORTIVE</a:t>
            </a:r>
          </a:p>
          <a:p xmlns:a="http://schemas.openxmlformats.org/drawingml/2006/main">
            <a:pPr algn="l">
              <a:defRPr sz="21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CU LOCURI</a:t>
            </a:r>
          </a:p>
          <a:p xmlns:a="http://schemas.openxmlformats.org/drawingml/2006/main">
            <a:pPr algn="l">
              <a:defRPr sz="21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 PARCARE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6E6D0C-8CB3-405F-9F30-198A69F95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191125"/>
            <a:ext cx="3333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Aleea Profesor Valeriu Bologa 3</a:t>
            </a:r>
          </a:p>
          <a:p xmlns:a="http://schemas.openxmlformats.org/drawingml/2006/main">
            <a:pPr algn="l">
              <a:defRPr sz="142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Cluj-Napoca, România</a:t>
            </a:r>
          </a:p>
        </p:txBody>
      </p:sp>
      <p:sp xmlns:a="http://schemas.openxmlformats.org/drawingml/2006/main">
        <p:nvSpPr>
          <p:cNvPr id="5" name="Rectangle 4"/>
          <p:cNvSpPr/>
          <p:nvPr/>
        </p:nvSpPr>
        <p:spPr>
          <a:xfrm>
            <a:off x="493776" y="630936"/>
            <a:ext cx="2743200" cy="658368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6" name="Picture 5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4" y="704087"/>
            <a:ext cx="481942" cy="512063"/>
          </a:xfrm>
          <a:prstGeom prst="rect">
            <a:avLst/>
          </a:prstGeom>
        </p:spPr>
      </p:pic>
      <p:sp xmlns:a="http://schemas.openxmlformats.org/drawingml/2006/main">
        <p:nvSpPr>
          <p:cNvPr id="7" name="TextBox 6"/>
          <p:cNvSpPr txBox="1"/>
          <p:nvPr/>
        </p:nvSpPr>
        <p:spPr>
          <a:xfrm>
            <a:off x="1152144" y="749808"/>
            <a:ext cx="2020824" cy="521207"/>
          </a:xfrm>
          <a:prstGeom prst="rect">
            <a:avLst/>
          </a:prstGeom>
          <a:noFill/>
        </p:spPr>
        <p:txBody>
          <a:bodyPr wrap="none" lIns="0" tIns="0">
            <a:spAutoFit/>
          </a:bodyPr>
          <a:lstStyle/>
          <a:p>
            <a:r>
              <a:rPr b="1" sz="1700">
                <a:solidFill>
                  <a:srgbClr val="FFFFFF"/>
                </a:solidFill>
                <a:latin typeface="Arial"/>
              </a:rPr>
              <a:t>IMO CENTRAL</a:t>
            </a:r>
          </a:p>
        </p:txBody>
      </p:sp>
    </p:spTree>
    <p:extLst>
      <p:ext uri="{BB962C8B-B14F-4D97-AF65-F5344CB8AC3E}">
        <p14:creationId xmlns:p14="http://schemas.microsoft.com/office/powerpoint/2010/main" val="16596170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F9A11C-63EE-475B-8D29-75AAB788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Prezentarea activelor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9A8D71-54B4-4F82-8DBB-E10B58996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D9D585-C2CE-42A4-8126-136963048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Starea actuală și suprafețele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892B8A-E662-45B8-B95B-04F8BB105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314EF3-8B90-4F8C-BADE-4F24FFADF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F4C24B-BAE7-4A0B-BEE0-14B301866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graphicFrame>
        <p:nvGraphicFramePr>
          <p:cNvPr id="15" name=""/>
          <p:cNvGraphicFramePr/>
          <p:nvPr/>
        </p:nvGraphicFramePr>
        <p:xfrm>
          <a:off xmlns:a="http://schemas.openxmlformats.org/drawingml/2006/main" x="609600" y="1666875"/>
          <a:ext xmlns:a="http://schemas.openxmlformats.org/drawingml/2006/main" cx="1097280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432331"/>
                <a:gridCol w="4540469"/>
              </a:tblGrid>
              <a:tr h="647700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Activ</a:t>
                      </a:r>
                    </a:p>
                  </a:txBody>
                  <a:tcPr marL="95250" marR="95250" marT="57150" marB="57150" anchor="ctr">
                    <a:solidFill>
                      <a:srgbClr val="0A1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Suprafață / unități</a:t>
                      </a:r>
                    </a:p>
                  </a:txBody>
                  <a:tcPr marL="95250" marR="95250" marT="57150" marB="57150" anchor="ctr">
                    <a:solidFill>
                      <a:srgbClr val="0A1A47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Spații în Blocul 1</a:t>
                      </a: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708,35 m² utili</a:t>
                      </a:r>
                    </a:p>
                  </a:txBody>
                  <a:tcPr marL="95250" marR="95250" marT="57150" marB="57150" anchor="ctr"/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Clădirea piscinei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1.285 m² construiți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Teren sportiv / tenis</a:t>
                      </a: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505 m²</a:t>
                      </a:r>
                    </a:p>
                  </a:txBody>
                  <a:tcPr marL="95250" marR="95250" marT="57150" marB="57150" anchor="ctr"/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Locuri de parcare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89 de locuri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225929-E1B0-4A62-AE77-0CF002777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67325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26 de locuri exterioare, 51 de locuri în subsolurile Blocului 1 și 12 locuri cu boxă în subsolurile Blocului 1.</a:t>
            </a:r>
          </a:p>
        </p:txBody>
      </p:sp>
      <p:sp xmlns:a="http://schemas.openxmlformats.org/drawingml/2006/main">
        <p:nvSpPr>
          <p:cNvPr id="16" name="Rectangle 15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7" name="Picture 16" descr="imocentral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28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AAE4C1-CD1E-442D-8287-C0D49EDC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Amplasare și împrejurimi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BE932D-B012-4108-823C-E477A2668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AD9D4C-E5FB-4D76-90EA-0D9E4616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Zona Iulius Mall, Cluj-Napoca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AA16C6-F50F-435F-82BB-DED33984D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F0B1FA-3ACC-4410-A793-F0BCF426A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533AE2-CD6E-4436-97D4-9BA10185E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583807fb6443e3"/>
          <a:srcRect xmlns:a="http://schemas.openxmlformats.org/drawingml/2006/main" l="8545" t="0" r="854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1524000"/>
            <a:ext cx="5391150" cy="433387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38AA7D-7335-4F52-8BA6-44E4979DE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1647825"/>
            <a:ext cx="566928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Activele se află în Imo Central · Zona Iulius Mall, într-un ansamblu rezidențial cu spații verzi și zone de agrement.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620D70-556A-4341-A89D-B7972F881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76600"/>
            <a:ext cx="5000625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Repere în zonă: Iulius Mall, Iulius Parc și FSEGA (Universitatea Babeș-Bolyai).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820E9B-4C6D-45C5-93B3-352D7179C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00062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Vecinătatea locuințelor și a facultății permite conturarea unei oferte pentru rezidenți, studenți și alți utilizatori din zonă.</a:t>
            </a:r>
          </a:p>
        </p:txBody>
      </p:sp>
      <p:sp xmlns:a="http://schemas.openxmlformats.org/drawingml/2006/main">
        <p:nvSpPr>
          <p:cNvPr id="18" name="Rectangle 17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9" name="Picture 18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239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12BED1-1834-4BF0-955D-E6EB7AD99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Clădirea piscinei: spații și dotări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A7855E-9ED5-46D5-9964-8885F3F26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6DFF09-1EE2-45C2-898A-40E1C7395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95D70D-9700-458A-AB54-FF0172D8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68C16F-D7D4-404E-A29E-A3A083E8A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feb19d594745b9"/>
          <a:stretch xmlns:a="http://schemas.openxmlformats.org/drawingml/2006/main"/>
        </p:blipFill>
        <p:spPr>
          <a:xfrm xmlns:a="http://schemas.openxmlformats.org/drawingml/2006/main">
            <a:off x="692115" y="1381125"/>
            <a:ext cx="6788220" cy="45243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E0BDCE-981C-4BF4-94AE-7DA768419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666875"/>
            <a:ext cx="3476625" cy="3762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Clădire cu fațade vitrate, piscină interioară, sală mare de fitness și spații auxiliare.</a:t>
            </a:r>
          </a:p>
          <a:p xmlns:a="http://schemas.openxmlformats.org/drawingml/2006/main">
            <a:r>
              <a:rPr>
                <a:solidFill/>
              </a:rPr>
              <a:t/>
            </a:r>
          </a:p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Include recepție, vestiare, dușuri și spații tehnice.</a:t>
            </a:r>
          </a:p>
          <a:p xmlns:a="http://schemas.openxmlformats.org/drawingml/2006/main">
            <a:r>
              <a:rPr>
                <a:solidFill/>
              </a:rPr>
              <a:t/>
            </a:r>
          </a:p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Piscină încălzită și incintă ventilată.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56B2F8-6D72-4D4C-A334-B40E24F32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Fotografie reală. 1.285 m² construiți.</a:t>
            </a:r>
          </a:p>
        </p:txBody>
      </p:sp>
      <p:sp xmlns:a="http://schemas.openxmlformats.org/drawingml/2006/main">
        <p:nvSpPr>
          <p:cNvPr id="15" name="Rectangle 14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6" name="Picture 15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9064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969D5D-EC58-4624-8E24-4265F0BCC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Piscina interioară: activități posibile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660C01-9E03-45FC-AD00-0FFA1539B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7A8BD7-D626-4E69-919D-7995A93BE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9F80EE-0439-4E16-BE5E-EBE9A9D5E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BBB826-6E51-41BA-BB4C-BB9E33A3D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d251041ec24cea"/>
          <a:srcRect xmlns:a="http://schemas.openxmlformats.org/drawingml/2006/main" l="0" t="1546" r="0" b="15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504950"/>
            <a:ext cx="6724650" cy="4343400"/>
          </a:xfrm>
          <a:prstGeom xmlns:a="http://schemas.openxmlformats.org/drawingml/2006/main" prst="rect">
            <a:avLst/>
          </a:prstGeom>
        </p:spPr>
      </p:pic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49486e3a1445b3"/>
          <a:srcRect xmlns:a="http://schemas.openxmlformats.org/drawingml/2006/main" l="0" t="208" r="0" b="20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0" y="1504950"/>
            <a:ext cx="1619250" cy="24193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072A2B-404A-412B-925E-689FFA736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191000"/>
            <a:ext cx="3781425" cy="1771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Înot liber și inițiere.</a:t>
            </a:r>
          </a:p>
          <a:p xmlns:a="http://schemas.openxmlformats.org/drawingml/2006/main">
            <a:r>
              <a:rPr>
                <a:solidFill/>
              </a:rPr>
              <a:t/>
            </a:r>
          </a:p>
          <a:p xmlns:a="http://schemas.openxmlformats.org/drawingml/2006/main">
            <a:pPr algn="l">
              <a:defRPr sz="1650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Cursuri pentru diverse niveluri și activități acvatice ghidate.</a:t>
            </a:r>
          </a:p>
          <a:p xmlns:a="http://schemas.openxmlformats.org/drawingml/2006/main">
            <a:r>
              <a:rPr>
                <a:solidFill/>
              </a:rPr>
              <a:t/>
            </a:r>
          </a:p>
          <a:p xmlns:a="http://schemas.openxmlformats.org/drawingml/2006/main">
            <a:pPr algn="l">
              <a:defRPr sz="1650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Exerciții ușoare și agrement în familie.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865F36-865F-4A67-9604-ACB7B4318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76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Fotografii reale. Programul activităților depinde de organizarea exploatării.</a:t>
            </a:r>
          </a:p>
        </p:txBody>
      </p:sp>
      <p:sp xmlns:a="http://schemas.openxmlformats.org/drawingml/2006/main">
        <p:nvSpPr>
          <p:cNvPr id="17" name="Rectangle 16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8" name="Picture 17" descr="imocentral-log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398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2E451F-84A0-408A-A0D5-8F6ED6085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Sala mare de fitness din clădirea piscinei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FACC2C-AAF5-4495-847B-16886A969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78186C-DA38-4270-AD29-3EDEE5ACB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638507-C1D6-42FC-9BCA-A1CFB00C9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CFCFBA-FA7B-4BCB-8C20-2B595EFD5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de40e218654101"/>
          <a:stretch xmlns:a="http://schemas.openxmlformats.org/drawingml/2006/main"/>
        </p:blipFill>
        <p:spPr>
          <a:xfrm xmlns:a="http://schemas.openxmlformats.org/drawingml/2006/main">
            <a:off x="851962" y="1381125"/>
            <a:ext cx="6468527" cy="45243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5BDDD0-A6EA-4592-A483-FD4B2D11D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666875"/>
            <a:ext cx="3476625" cy="3762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Spațiu pentru fitness și wellbeing, complementar piscinei.</a:t>
            </a:r>
          </a:p>
          <a:p xmlns:a="http://schemas.openxmlformats.org/drawingml/2006/main">
            <a:r>
              <a:rPr>
                <a:solidFill/>
              </a:rPr>
              <a:t/>
            </a:r>
          </a:p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Activități posibile: cardio și antrenament personal.</a:t>
            </a:r>
          </a:p>
          <a:p xmlns:a="http://schemas.openxmlformats.org/drawingml/2006/main">
            <a:r>
              <a:rPr>
                <a:solidFill/>
              </a:rPr>
              <a:t/>
            </a:r>
          </a:p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Pot fi avute în vedere Pilates Reformer și programe de forță, echilibru și mobilitate pentru wellbeing și longevitate activă.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A1D69F-2691-425C-8FFA-EAB0CF46C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Randare. Echipamentele prezentate sunt ilustrative.</a:t>
            </a:r>
          </a:p>
        </p:txBody>
      </p:sp>
      <p:sp xmlns:a="http://schemas.openxmlformats.org/drawingml/2006/main">
        <p:nvSpPr>
          <p:cNvPr id="15" name="Rectangle 14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6" name="Picture 15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994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A4C6F6-F9F6-47E2-8483-879530EDB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Piscina: concept de amenajare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AFD130-0E71-4B9F-B9C4-1450899B3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E19B74-0A48-403C-9962-D012EE041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B11F7C-16FA-4257-8D75-A3171BD0B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40908E-F790-43CB-99E5-3E1CE4D3F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564c6f95b64bdc"/>
          <a:stretch xmlns:a="http://schemas.openxmlformats.org/drawingml/2006/main"/>
        </p:blipFill>
        <p:spPr>
          <a:xfrm xmlns:a="http://schemas.openxmlformats.org/drawingml/2006/main">
            <a:off x="851962" y="1381125"/>
            <a:ext cx="6468527" cy="4524375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AAC6C6-65E4-4F5E-B9C9-CE81FFCDA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666875"/>
            <a:ext cx="3476625" cy="3762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Randarea ilustrează relația vizuală dintre bazin, spațiul perimetral și fațadele vitrate.</a:t>
            </a:r>
          </a:p>
          <a:p xmlns:a="http://schemas.openxmlformats.org/drawingml/2006/main">
            <a:r>
              <a:rPr>
                <a:solidFill/>
              </a:rPr>
              <a:t/>
            </a:r>
          </a:p>
          <a:p xmlns:a="http://schemas.openxmlformats.org/drawingml/2006/main">
            <a:pPr algn="l">
              <a:defRPr sz="17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Prezintă clădirea și posibilul său caracter sportiv și recreativ.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D49F8B-B478-4E57-A42E-F2BAEB78A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00750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Randare. Nu este o fotografie a stării actuale.</a:t>
            </a:r>
          </a:p>
        </p:txBody>
      </p:sp>
      <p:sp xmlns:a="http://schemas.openxmlformats.org/drawingml/2006/main">
        <p:nvSpPr>
          <p:cNvPr id="15" name="Rectangle 14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6" name="Picture 15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43855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334ABB-2CBE-4C27-BCFF-FD812CB83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Piscină: parter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63C94D-BDD8-469B-9EF9-F511DBC95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D30F45-9DAB-43B6-A51B-7F7AD8312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Piscină, fitness, recepție și vestiare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A670C1-76B6-452B-9830-E5C983355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31A96E-B2D7-40CA-A789-00C9ACEC0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03b4efead641ec"/>
          <a:stretch xmlns:a="http://schemas.openxmlformats.org/drawingml/2006/main"/>
        </p:blipFill>
        <p:spPr>
          <a:xfrm xmlns:a="http://schemas.openxmlformats.org/drawingml/2006/main">
            <a:off x="2693113" y="1438275"/>
            <a:ext cx="6805775" cy="4810125"/>
          </a:xfrm>
          <a:prstGeom xmlns:a="http://schemas.openxmlformats.org/drawingml/2006/main" prst="rect">
            <a:avLst/>
          </a:prstGeom>
        </p:spPr>
      </p:pic>
      <p:sp xmlns:a="http://schemas.openxmlformats.org/drawingml/2006/main">
        <p:nvSpPr>
          <p:cNvPr id="13" name="Rectangle 12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4" name="Picture 13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6653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C8E41C-9F3D-41ED-93EB-60BDFD749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Piscină: subsol tehnic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3D81BB-5AE5-4595-BD99-97DC8C282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1CD21C-B471-4617-9DA0-AC67EF515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Spații tehnice și instalații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4E435C-33DD-4598-9A2D-56BB67F1F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22F87A-2640-4CF1-AA37-16CCCE8C2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7be5aecb0c4fe6"/>
          <a:stretch xmlns:a="http://schemas.openxmlformats.org/drawingml/2006/main"/>
        </p:blipFill>
        <p:spPr>
          <a:xfrm xmlns:a="http://schemas.openxmlformats.org/drawingml/2006/main">
            <a:off x="2693113" y="1438275"/>
            <a:ext cx="6805775" cy="4810125"/>
          </a:xfrm>
          <a:prstGeom xmlns:a="http://schemas.openxmlformats.org/drawingml/2006/main" prst="rect">
            <a:avLst/>
          </a:prstGeom>
        </p:spPr>
      </p:pic>
      <p:sp xmlns:a="http://schemas.openxmlformats.org/drawingml/2006/main">
        <p:nvSpPr>
          <p:cNvPr id="13" name="Rectangle 12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4" name="Picture 13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46075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B0B50F-8FEA-428F-AF60-F5824CBC2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Blocul 1: subsolul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D19CE6-5FE0-4805-ADED-57E7F57D4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39631C-7591-43DD-81C1-6888435DE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Două săli de evenimente. 296,72 m² utili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9E17C4-555C-4A89-B713-5ADF0B68F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177E20-789C-4DEB-B4AD-EE62D09AD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2eb7cf81b54f1a"/>
          <a:stretch xmlns:a="http://schemas.openxmlformats.org/drawingml/2006/main"/>
        </p:blipFill>
        <p:spPr>
          <a:xfrm xmlns:a="http://schemas.openxmlformats.org/drawingml/2006/main">
            <a:off x="2694758" y="1438275"/>
            <a:ext cx="6802484" cy="4810125"/>
          </a:xfrm>
          <a:prstGeom xmlns:a="http://schemas.openxmlformats.org/drawingml/2006/main" prst="rect">
            <a:avLst/>
          </a:prstGeom>
        </p:spPr>
      </p:pic>
      <p:sp xmlns:a="http://schemas.openxmlformats.org/drawingml/2006/main">
        <p:nvSpPr>
          <p:cNvPr id="13" name="Rectangle 12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4" name="Picture 13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7292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FF7476-127A-46EF-BC36-9D1EFA665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Blocul 1: subsolul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F29E8F-269E-4525-99AE-6297CED20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F9DDBC-239E-4B0C-8A21-E4081E30F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Sală de fitness. 111,55 m² utili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7FF105-D79A-4B6D-8E0B-8DE4A83D6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D2A0A2-9A19-453A-AA0B-8AA042FB0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93a06bf7c342bd"/>
          <a:stretch xmlns:a="http://schemas.openxmlformats.org/drawingml/2006/main"/>
        </p:blipFill>
        <p:spPr>
          <a:xfrm xmlns:a="http://schemas.openxmlformats.org/drawingml/2006/main">
            <a:off x="2694758" y="1438275"/>
            <a:ext cx="6802484" cy="4810125"/>
          </a:xfrm>
          <a:prstGeom xmlns:a="http://schemas.openxmlformats.org/drawingml/2006/main" prst="rect">
            <a:avLst/>
          </a:prstGeom>
        </p:spPr>
      </p:pic>
      <p:sp xmlns:a="http://schemas.openxmlformats.org/drawingml/2006/main">
        <p:nvSpPr>
          <p:cNvPr id="13" name="Rectangle 12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4" name="Picture 13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67527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0CE9F0-75C5-455B-8706-2FC39FC9C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Blocul 1: subsolul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E96C90-2D43-46A2-A126-A1C2B891F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638212-719F-463C-889F-6EF6249A7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Squash și spațiu sportiv. 300,08 m² utili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9423F8-AB7B-44DC-8C09-0BF6A62A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1CEC96-207E-48BD-96D1-CD5122253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9e4368c8804cb9"/>
          <a:stretch xmlns:a="http://schemas.openxmlformats.org/drawingml/2006/main"/>
        </p:blipFill>
        <p:spPr>
          <a:xfrm xmlns:a="http://schemas.openxmlformats.org/drawingml/2006/main">
            <a:off x="2694758" y="1438275"/>
            <a:ext cx="6802484" cy="4810125"/>
          </a:xfrm>
          <a:prstGeom xmlns:a="http://schemas.openxmlformats.org/drawingml/2006/main" prst="rect">
            <a:avLst/>
          </a:prstGeom>
        </p:spPr>
      </p:pic>
      <p:sp xmlns:a="http://schemas.openxmlformats.org/drawingml/2006/main">
        <p:nvSpPr>
          <p:cNvPr id="13" name="Rectangle 12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4" name="Picture 13" descr="imocentral-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07727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E61C4B-25AE-4C5F-8324-347911B44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Suprafețele detaliate ale Blocului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9DFA06-3A59-4E47-95EB-3995772D3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07B4BD-06E7-498A-B693-063C02376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Suprafețe utile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D5048F-19C9-4C1C-B03F-4ECBA54E3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C131E9-03E1-4864-934C-8357D8AF2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EA793E-0966-411D-A7CA-D4E8E2EBA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13</a:t>
            </a:r>
          </a:p>
        </p:txBody>
      </p:sp>
      <p:graphicFrame>
        <p:nvGraphicFramePr>
          <p:cNvPr id="15" name=""/>
          <p:cNvGraphicFramePr/>
          <p:nvPr/>
        </p:nvGraphicFramePr>
        <p:xfrm>
          <a:off xmlns:a="http://schemas.openxmlformats.org/drawingml/2006/main" x="609600" y="1571625"/>
          <a:ext xmlns:a="http://schemas.openxmlformats.org/drawingml/2006/main" cx="10972800" cy="3667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783015"/>
                <a:gridCol w="3376246"/>
                <a:gridCol w="2813538"/>
              </a:tblGrid>
              <a:tr h="611188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Spațiu</a:t>
                      </a:r>
                    </a:p>
                  </a:txBody>
                  <a:tcPr marL="95250" marR="95250" marT="57150" marB="57150" anchor="ctr">
                    <a:solidFill>
                      <a:srgbClr val="0A1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CF / unitate</a:t>
                      </a:r>
                    </a:p>
                  </a:txBody>
                  <a:tcPr marL="95250" marR="95250" marT="57150" marB="57150" anchor="ctr">
                    <a:solidFill>
                      <a:srgbClr val="0A1A4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Suprafață utilă</a:t>
                      </a:r>
                    </a:p>
                  </a:txBody>
                  <a:tcPr marL="95250" marR="95250" marT="57150" marB="57150" anchor="ctr">
                    <a:solidFill>
                      <a:srgbClr val="0A1A47"/>
                    </a:solidFill>
                  </a:tcPr>
                </a:tc>
              </a:tr>
              <a:tr h="611188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Subsolul 1: sala 1</a:t>
                      </a: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271268-C1-U509</a:t>
                      </a: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164,48 m²</a:t>
                      </a:r>
                    </a:p>
                  </a:txBody>
                  <a:tcPr marL="95250" marR="95250" marT="57150" marB="57150" anchor="ctr"/>
                </a:tc>
              </a:tr>
              <a:tr h="611188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Subsolul 1: sala 2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271268-C1-U510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132,24 m²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</a:tr>
              <a:tr h="611188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Subsolul 2: fitness</a:t>
                      </a: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271268-C1-U638</a:t>
                      </a: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111,55 m²</a:t>
                      </a:r>
                    </a:p>
                  </a:txBody>
                  <a:tcPr marL="95250" marR="95250" marT="57150" marB="57150" anchor="ctr"/>
                </a:tc>
              </a:tr>
              <a:tr h="611188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Subsolul 3: sport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271268-C1-U638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300,08 m²</a:t>
                      </a:r>
                    </a:p>
                  </a:txBody>
                  <a:tcPr marL="95250" marR="95250" marT="57150" marB="57150" anchor="ctr">
                    <a:solidFill>
                      <a:srgbClr val="EEF2F3"/>
                    </a:solidFill>
                  </a:tcPr>
                </a:tc>
              </a:tr>
              <a:tr h="611188"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Total Blocul 1</a:t>
                      </a: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3 unități cadastrale</a:t>
                      </a:r>
                    </a:p>
                  </a:txBody>
                  <a:tcPr marL="95250" marR="95250" marT="57150" marB="57150" anchor="ctr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0A1A47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708,35 m²</a:t>
                      </a:r>
                    </a:p>
                  </a:txBody>
                  <a:tcPr marL="95250" marR="95250" marT="57150" marB="57150" anchor="ctr"/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4654DC-DAF9-432C-97AC-3272967C3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62600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Vestibul comun la subsolul 1: 4,68 m², cu o cotă de 1/2 pentru fiecare sală. Nu este inclus în totalul de mai sus.</a:t>
            </a:r>
          </a:p>
        </p:txBody>
      </p:sp>
      <p:sp xmlns:a="http://schemas.openxmlformats.org/drawingml/2006/main">
        <p:nvSpPr>
          <p:cNvPr id="16" name="Rectangle 15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7" name="Picture 16" descr="imocentral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13211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7B91E1-9153-4A06-8ED8-4A957B048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9525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2233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Locuri de parcare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E5DC30-B1BA-4FE4-83F0-A76DBBFEF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33450"/>
            <a:ext cx="8763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655FF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C76478-51DC-45E3-B740-97A267F08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477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89 de locuri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96E030-ACA5-4316-89EB-73B0FC4BB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BD4D9"/>
          </a:solidFill>
          <a:ln xmlns:a="http://schemas.openxmlformats.org/drawingml/2006/main" w="0">
            <a:noFill/>
            <a:prstDash val="solid"/>
          </a:ln>
        </p:spPr>
        <p:txBody xmlns:a="http://schemas.openxmlformats.org/drawingml/2006/main">
          <a:bodyPr/>
          <a:p/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1CCA22-9D06-4348-971A-E76BA76EC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" y="6543675"/>
            <a:ext cx="566928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Imo Central · Zona Iulius Mall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508511-C8B1-4FBF-B146-409C84EBD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5E6B7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56627A"/>
                </a:solidFill>
                <a:latin typeface="Bitstream Charter"/>
                <a:ea typeface="Bitstream Charter"/>
                <a:cs typeface="Bitstream Charter"/>
              </a:rPr>
              <a:t>14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E601A9-FAF5-4055-92F0-6FD0431E5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81200"/>
            <a:ext cx="304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1">
                <a:solidFill>
                  <a:srgbClr val="315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5700" b="1">
                <a:solidFill>
                  <a:srgbClr val="2655FF"/>
                </a:solidFill>
                <a:latin typeface="Bitstream Charter"/>
                <a:ea typeface="Bitstream Charter"/>
                <a:cs typeface="Bitstream Charter"/>
              </a:rPr>
              <a:t>26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BB4022-9482-465E-BFAC-9D13398C4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43275"/>
            <a:ext cx="32861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Locuri exterioare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5E36E7-AAEA-491B-89DA-F6C9206D3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981200"/>
            <a:ext cx="304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1">
                <a:solidFill>
                  <a:srgbClr val="315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5700" b="1">
                <a:solidFill>
                  <a:srgbClr val="2655FF"/>
                </a:solidFill>
                <a:latin typeface="Bitstream Charter"/>
                <a:ea typeface="Bitstream Charter"/>
                <a:cs typeface="Bitstream Charter"/>
              </a:rPr>
              <a:t>51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50A377-145B-4F22-B2ED-801047EBE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343275"/>
            <a:ext cx="32861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Locuri în subsolurile</a:t>
            </a:r>
          </a:p>
          <a:p xmlns:a="http://schemas.openxmlformats.org/drawingml/2006/main">
            <a:pPr algn="l">
              <a:defRPr sz="20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Blocului 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3CFD06-7D7A-4B27-AD8D-CB437526E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981200"/>
            <a:ext cx="3048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700" b="1">
                <a:solidFill>
                  <a:srgbClr val="315E8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5700" b="1">
                <a:solidFill>
                  <a:srgbClr val="2655FF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FE3E22-87FB-4DED-A650-A1C7A833D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3343275"/>
            <a:ext cx="32861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Locuri cu boxă în</a:t>
            </a:r>
          </a:p>
          <a:p xmlns:a="http://schemas.openxmlformats.org/drawingml/2006/main">
            <a:pPr algn="l">
              <a:defRPr sz="202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subsolurile Blocului 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EC7B85-8113-464A-B3A4-680E6DEBA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10477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D27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0A1A47"/>
                </a:solidFill>
                <a:latin typeface="Bitstream Charter"/>
                <a:ea typeface="Bitstream Charter"/>
                <a:cs typeface="Bitstream Charter"/>
              </a:rPr>
              <a:t>Parcările completează ansamblul de active și pot facilita accesul utilizatorilor la facilitățile sportive.</a:t>
            </a:r>
          </a:p>
        </p:txBody>
      </p:sp>
      <p:sp xmlns:a="http://schemas.openxmlformats.org/drawingml/2006/main">
        <p:nvSpPr>
          <p:cNvPr id="15" name="Rectangle 14"/>
          <p:cNvSpPr/>
          <p:nvPr/>
        </p:nvSpPr>
        <p:spPr>
          <a:xfrm>
            <a:off x="612648" y="6492240"/>
            <a:ext cx="329184" cy="265176"/>
          </a:xfrm>
          <a:prstGeom prst="rect">
            <a:avLst/>
          </a:prstGeom>
          <a:solidFill>
            <a:srgbClr val="2655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 xmlns:a="http://schemas.openxmlformats.org/drawingml/2006/main" xmlns:r="http://schemas.openxmlformats.org/officeDocument/2006/relationships">
        <p:nvPicPr>
          <p:cNvPr id="16" name="Picture 15" descr="imocentral-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" y="6519672"/>
            <a:ext cx="201168" cy="21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594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2026-09-23T11:29:59.3740000Z</dcterms:created>
  <dcterms:modified xsi:type="dcterms:W3CDTF">2026-09-23T11:29:59.3740000Z</dcterms:modified>
</coreProperties>
</file>